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  <p:sldMasterId id="2147483784" r:id="rId5"/>
    <p:sldMasterId id="2147483791" r:id="rId6"/>
    <p:sldMasterId id="2147483803" r:id="rId7"/>
    <p:sldMasterId id="2147483812" r:id="rId8"/>
    <p:sldMasterId id="2147483824" r:id="rId9"/>
    <p:sldMasterId id="2147483833" r:id="rId10"/>
    <p:sldMasterId id="2147483848" r:id="rId11"/>
  </p:sldMasterIdLst>
  <p:notesMasterIdLst>
    <p:notesMasterId r:id="rId29"/>
  </p:notesMasterIdLst>
  <p:handoutMasterIdLst>
    <p:handoutMasterId r:id="rId30"/>
  </p:handoutMasterIdLst>
  <p:sldIdLst>
    <p:sldId id="268" r:id="rId12"/>
    <p:sldId id="273" r:id="rId13"/>
    <p:sldId id="308" r:id="rId14"/>
    <p:sldId id="262" r:id="rId15"/>
    <p:sldId id="283" r:id="rId16"/>
    <p:sldId id="2106" r:id="rId17"/>
    <p:sldId id="349" r:id="rId18"/>
    <p:sldId id="1240" r:id="rId19"/>
    <p:sldId id="2086" r:id="rId20"/>
    <p:sldId id="2113" r:id="rId21"/>
    <p:sldId id="2115" r:id="rId22"/>
    <p:sldId id="2116" r:id="rId23"/>
    <p:sldId id="286" r:id="rId24"/>
    <p:sldId id="2117" r:id="rId25"/>
    <p:sldId id="2118" r:id="rId26"/>
    <p:sldId id="2119" r:id="rId27"/>
    <p:sldId id="267" r:id="rId28"/>
  </p:sldIdLst>
  <p:sldSz cx="12192000" cy="6858000"/>
  <p:notesSz cx="6858000" cy="9144000"/>
  <p:defaultTextStyle>
    <a:defPPr rtl="0"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80"/>
  </p:normalViewPr>
  <p:slideViewPr>
    <p:cSldViewPr snapToGrid="0" snapToObjects="1">
      <p:cViewPr varScale="1">
        <p:scale>
          <a:sx n="64" d="100"/>
          <a:sy n="64" d="100"/>
        </p:scale>
        <p:origin x="6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259"/>
    </p:cViewPr>
  </p:sorterViewPr>
  <p:notesViewPr>
    <p:cSldViewPr snapToGrid="0" snapToObjects="1">
      <p:cViewPr varScale="1">
        <p:scale>
          <a:sx n="88" d="100"/>
          <a:sy n="88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11156D6-D0CC-4F21-B24C-1FB2DC18D5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1F836D7-AB1B-4E0D-9807-62461ACAD4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B163D-8F43-4166-B419-DA61B754FF34}" type="datetimeFigureOut">
              <a:rPr lang="sv-SE" smtClean="0"/>
              <a:t>2022-02-24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8C4307E-94DE-494C-9430-0144EC3796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58BEA9-44EE-4F95-B20C-D97DEB0920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AA60C-A946-4E2E-9E37-E13DFB8F1F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353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noProof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FF954-9332-4A20-AA0D-CD6949E6E518}" type="datetimeFigureOut">
              <a:rPr lang="sv-SE" noProof="0" smtClean="0"/>
              <a:t>2022-02-24</a:t>
            </a:fld>
            <a:endParaRPr lang="sv-SE" noProof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94EB9-9B1D-41CF-8535-E4B26129BAD5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611332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94EB9-9B1D-41CF-8535-E4B26129BAD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651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Lägg </a:t>
            </a:r>
          </a:p>
          <a:p>
            <a:r>
              <a:rPr lang="sv-SE" dirty="0"/>
              <a:t>Detta</a:t>
            </a:r>
            <a:r>
              <a:rPr lang="sv-SE" baseline="0" dirty="0"/>
              <a:t> är målområden – det vi jobbar mot.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Så här behöver det fungera i vardagen.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57C891-329D-1846-A7CA-4DF996A168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906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03188" y="749300"/>
            <a:ext cx="6661150" cy="37480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Fokus i</a:t>
            </a:r>
            <a:r>
              <a:rPr lang="sv-SE" baseline="0" dirty="0"/>
              <a:t> systemet är att skapa en sammanhållen struktur för kunskapsstyrning och stödja ett lärande arbetssätt i svensk hälso- och sjukvård.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FDEE8-F113-436E-BCA0-69AC2F0B07F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114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Detta har samtliga regioner tagit beslut om och därmed förbundit sig till:</a:t>
            </a:r>
          </a:p>
          <a:p>
            <a:endParaRPr lang="sv-SE" dirty="0"/>
          </a:p>
          <a:p>
            <a:r>
              <a:rPr lang="sv-SE" dirty="0"/>
              <a:t>Att i samverkan arbeta utifrån den gemensamma visionen: Vår framgång räknas i liv och jämlik hälsa. Tillsammans gör vi varandra framgångsrika.</a:t>
            </a:r>
          </a:p>
          <a:p>
            <a:r>
              <a:rPr lang="sv-SE" dirty="0"/>
              <a:t>Att regioner samarbetar inom den gemensamma strukturen för kunskapsstyrning.</a:t>
            </a:r>
          </a:p>
          <a:p>
            <a:r>
              <a:rPr lang="sv-SE" dirty="0"/>
              <a:t>Att regioner anpassar sin regionala och lokala kunskapsorganisation till den nationella programområdes- och samverkansstrukturen med syfte att få styrka genom hela systemet.</a:t>
            </a:r>
          </a:p>
          <a:p>
            <a:r>
              <a:rPr lang="sv-SE" dirty="0"/>
              <a:t>Att regioner långsiktigt säkrar en regional och lokal kunskapsorganisation i enlighet med den nationella strukturen.</a:t>
            </a:r>
          </a:p>
          <a:p>
            <a:r>
              <a:rPr lang="sv-SE" dirty="0"/>
              <a:t>Att regioner avsätter resurser regionalt i form av att ta på sig värdskap för ett antal programområden, tillsätter ordförande och processledare för aktuella programområden samt avsätter tid för experter att delta i programområden och samverkansgrupper.</a:t>
            </a:r>
          </a:p>
          <a:p>
            <a:endParaRPr lang="sv-SE" dirty="0"/>
          </a:p>
          <a:p>
            <a:pPr indent="30162">
              <a:defRPr b="1"/>
            </a:pPr>
            <a:r>
              <a:rPr lang="sv-SE" dirty="0"/>
              <a:t>Att</a:t>
            </a:r>
            <a:r>
              <a:rPr lang="sv-SE" b="0" dirty="0"/>
              <a:t> regioner, med stöd av SKL, etablerar en gemensam organisations- och styrmodell för en sammanhållen struktur för kunskapsstyrning genom att:</a:t>
            </a:r>
          </a:p>
          <a:p>
            <a:r>
              <a:rPr lang="sv-SE" dirty="0"/>
              <a:t>inrätta nationella programområden med experter inom sjukdomsspecifika eller organisatoriska fält </a:t>
            </a:r>
          </a:p>
          <a:p>
            <a:r>
              <a:rPr lang="sv-SE" dirty="0"/>
              <a:t>tillsätta nationella samverkansgrupper med experter inom tvärgående områden såsom uppföljning och analys, läkemedel och medicinsk teknik, patientsäkerhet</a:t>
            </a:r>
          </a:p>
          <a:p>
            <a:r>
              <a:rPr lang="sv-SE" dirty="0"/>
              <a:t>tillsätta en strategisk styrgrupp – styrgrupp för kunskapsstyrning i samverkan (SKS)</a:t>
            </a:r>
          </a:p>
          <a:p>
            <a:r>
              <a:rPr lang="sv-SE" dirty="0"/>
              <a:t>tillsätta en beredningsgrupp som bereder ärenden inför ställningstagande och beslut i styrgruppen (SKS)</a:t>
            </a:r>
          </a:p>
          <a:p>
            <a:r>
              <a:rPr lang="sv-SE" dirty="0"/>
              <a:t>inrätta en nationell stödfunktion, som utgår från och i första hand bemannas från SKL</a:t>
            </a:r>
          </a:p>
          <a:p>
            <a:endParaRPr lang="sv-SE" dirty="0"/>
          </a:p>
          <a:p>
            <a:pPr>
              <a:defRPr b="1"/>
            </a:pPr>
            <a:r>
              <a:rPr lang="sv-SE" dirty="0"/>
              <a:t>Att</a:t>
            </a:r>
            <a:r>
              <a:rPr lang="sv-SE" b="0" dirty="0"/>
              <a:t> regioner följer och gör de förändringar som krävs regionalt och lokalt utifrån beslut tagna av styrgruppen (SKS) i frågor rörande den nationella strukturen. </a:t>
            </a:r>
          </a:p>
          <a:p>
            <a:pPr>
              <a:defRPr b="1"/>
            </a:pPr>
            <a:r>
              <a:rPr lang="sv-SE" dirty="0"/>
              <a:t>Att</a:t>
            </a:r>
            <a:r>
              <a:rPr lang="sv-SE" b="0" dirty="0"/>
              <a:t> regioner utifrån en rekommendation från SKL:s  politiska ledning tar politiskt inriktningsbeslut om styrgruppens uppdrag, mandat och den finansiella ram som styrgruppen råder över för det gemensamma arbetet och att sjukvårdshuvudmannens politiska ledning utser landstings-/regiondirektören till ombud för hantering av frågan framåt.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57C891-329D-1846-A7CA-4DF996A168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916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 här är de programområden och nationella samverkansgrupper som hittills definierats</a:t>
            </a:r>
            <a:r>
              <a:rPr lang="sv-SE" baseline="0" dirty="0"/>
              <a:t> och beslutats om.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43C98-8C9E-CA4C-A52D-1C5BC8ABFC9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271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94EB9-9B1D-41CF-8535-E4B26129BAD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582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sv-SE" noProof="0"/>
              <a:t>Klicka för att ändra formatet för bakgrundsrubriken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v-SE" noProof="0"/>
              <a:t>Klicka om du vill redigera mall för underrubriksformat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0A347F-9051-44A1-B6B4-4E65788308A2}" type="datetime1">
              <a:rPr lang="sv-SE" noProof="0" smtClean="0"/>
              <a:t>2022-02-24</a:t>
            </a:fld>
            <a:endParaRPr lang="sv-SE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7" name="Frihandsfigur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sv-SE" noProof="0"/>
              <a:t>Klicka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370061-8820-40F8-8561-21E9C45A8E90}" type="datetime1">
              <a:rPr lang="sv-SE" noProof="0" smtClean="0"/>
              <a:t>2022-02-24</a:t>
            </a:fld>
            <a:endParaRPr lang="sv-SE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9" name="Frihandsfigur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sv-SE" noProof="0"/>
              <a:t>Klicka för att ändra formatet för bakgrundsrubriken</a:t>
            </a:r>
          </a:p>
        </p:txBody>
      </p:sp>
      <p:sp>
        <p:nvSpPr>
          <p:cNvPr id="13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E38CFB-5E10-4058-A206-60E82B650A48}" type="datetime1">
              <a:rPr lang="sv-SE" noProof="0" smtClean="0"/>
              <a:t>2022-02-24</a:t>
            </a:fld>
            <a:endParaRPr lang="sv-SE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11" name="Frihandsfigur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  <p:sp>
        <p:nvSpPr>
          <p:cNvPr id="14" name="Textruta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sv-SE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sv-SE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sv-SE" noProof="0"/>
              <a:t>Klicka för att ändra formatet för bakgrundsrubriken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sv-SE" noProof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B9393C-AA9C-4014-BD80-5988406A2FA4}" type="datetime1">
              <a:rPr lang="sv-SE" noProof="0" smtClean="0"/>
              <a:t>2022-02-24</a:t>
            </a:fld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9" name="Frihandsfigur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sv-SE" noProof="0"/>
              <a:t>Klicka för att ändra formatet för bakgrundsrubriken</a:t>
            </a:r>
          </a:p>
        </p:txBody>
      </p:sp>
      <p:sp>
        <p:nvSpPr>
          <p:cNvPr id="21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sv-SE" noProof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54EF09-80E6-4490-85EA-8C2B0AC9BB58}" type="datetime1">
              <a:rPr lang="sv-SE" noProof="0" smtClean="0"/>
              <a:t>2022-02-24</a:t>
            </a:fld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11" name="Frihandsfigur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  <p:sp>
        <p:nvSpPr>
          <p:cNvPr id="17" name="Textruta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sv-SE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sv-SE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21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sv-SE" noProof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D182E7-7152-42A9-BB79-7E8C91E1E6DF}" type="datetime1">
              <a:rPr lang="sv-SE" noProof="0" smtClean="0"/>
              <a:t>2022-02-24</a:t>
            </a:fld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9" name="Frihandsfigur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3EEBB-2030-4F0C-BF6D-7F67825C1619}" type="datetime1">
              <a:rPr lang="sv-SE" noProof="0" smtClean="0"/>
              <a:t>2022-02-24</a:t>
            </a:fld>
            <a:endParaRPr lang="sv-SE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8" name="Frihandsfigur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 hasCustomPrompt="1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sv-SE" noProof="0"/>
              <a:t>Klicka för att ändra formatet för bakgrundsrubriken</a:t>
            </a:r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8A81DB-3069-4F94-B538-EAA148F49B74}" type="datetime1">
              <a:rPr lang="sv-SE" noProof="0" smtClean="0"/>
              <a:t>2022-02-24</a:t>
            </a:fld>
            <a:endParaRPr lang="sv-SE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8" name="Frihandsfigur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2550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4786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327189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sv-SE" noProof="0"/>
              <a:t>Klicka för att ändra formatet för bakgrundsrubriken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AD5568-2F46-4686-8758-1EC98C1DA808}" type="datetime1">
              <a:rPr lang="sv-SE" noProof="0" smtClean="0"/>
              <a:t>2022-02-24</a:t>
            </a:fld>
            <a:endParaRPr lang="sv-SE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8" name="Frihandsfigur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858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9853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668542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5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812" indent="0" algn="ctr">
              <a:buNone/>
              <a:defRPr sz="1998"/>
            </a:lvl2pPr>
            <a:lvl3pPr marL="913624" indent="0" algn="ctr">
              <a:buNone/>
              <a:defRPr sz="1799"/>
            </a:lvl3pPr>
            <a:lvl4pPr marL="1370436" indent="0" algn="ctr">
              <a:buNone/>
              <a:defRPr sz="1599"/>
            </a:lvl4pPr>
            <a:lvl5pPr marL="1827248" indent="0" algn="ctr">
              <a:buNone/>
              <a:defRPr sz="1599"/>
            </a:lvl5pPr>
            <a:lvl6pPr marL="2284060" indent="0" algn="ctr">
              <a:buNone/>
              <a:defRPr sz="1599"/>
            </a:lvl6pPr>
            <a:lvl7pPr marL="2740871" indent="0" algn="ctr">
              <a:buNone/>
              <a:defRPr sz="1599"/>
            </a:lvl7pPr>
            <a:lvl8pPr marL="3197684" indent="0" algn="ctr">
              <a:buNone/>
              <a:defRPr sz="1599"/>
            </a:lvl8pPr>
            <a:lvl9pPr marL="3654495" indent="0" algn="ctr">
              <a:buNone/>
              <a:defRPr sz="1599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9E46-7AA3-4935-9435-E61212579678}" type="datetime1">
              <a:rPr lang="sv-SE" smtClean="0"/>
              <a:t>2022-02-24</a:t>
            </a:fld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6CA5-9785-4E29-B538-8F11F65ED6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4995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A0932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1" y="1825626"/>
            <a:ext cx="10515600" cy="3925951"/>
          </a:xfrm>
        </p:spPr>
        <p:txBody>
          <a:bodyPr/>
          <a:lstStyle>
            <a:lvl1pPr>
              <a:buClr>
                <a:srgbClr val="9A0932"/>
              </a:buClr>
              <a:defRPr/>
            </a:lvl1pPr>
            <a:lvl2pPr>
              <a:buClr>
                <a:srgbClr val="9A0932"/>
              </a:buClr>
              <a:defRPr/>
            </a:lvl2pPr>
            <a:lvl3pPr>
              <a:buClr>
                <a:srgbClr val="9A0932"/>
              </a:buClr>
              <a:defRPr/>
            </a:lvl3pPr>
            <a:lvl4pPr>
              <a:buClr>
                <a:srgbClr val="9A0932"/>
              </a:buClr>
              <a:defRPr/>
            </a:lvl4pPr>
            <a:lvl5pPr>
              <a:buClr>
                <a:srgbClr val="9A0932"/>
              </a:buClr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0BBA-7B4B-4EE9-B5FD-57C33FE62B44}" type="datetime1">
              <a:rPr lang="sv-SE" smtClean="0"/>
              <a:t>2022-02-24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6CA5-9785-4E29-B538-8F11F65ED6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896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95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1pPr>
            <a:lvl2pPr marL="456812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624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43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24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0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08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768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4495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1670-E431-4CCD-8926-2801E2232327}" type="datetime1">
              <a:rPr lang="sv-SE" smtClean="0"/>
              <a:t>2022-02-24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6CA5-9785-4E29-B538-8F11F65ED6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7781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3F1-16AF-48FF-A7A0-75E82C6A4995}" type="datetime1">
              <a:rPr lang="sv-SE" smtClean="0"/>
              <a:t>2022-02-24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6CA5-9785-4E29-B538-8F11F65ED6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2282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812" indent="0">
              <a:buNone/>
              <a:defRPr sz="1998" b="1"/>
            </a:lvl2pPr>
            <a:lvl3pPr marL="913624" indent="0">
              <a:buNone/>
              <a:defRPr sz="1799" b="1"/>
            </a:lvl3pPr>
            <a:lvl4pPr marL="1370436" indent="0">
              <a:buNone/>
              <a:defRPr sz="1599" b="1"/>
            </a:lvl4pPr>
            <a:lvl5pPr marL="1827248" indent="0">
              <a:buNone/>
              <a:defRPr sz="1599" b="1"/>
            </a:lvl5pPr>
            <a:lvl6pPr marL="2284060" indent="0">
              <a:buNone/>
              <a:defRPr sz="1599" b="1"/>
            </a:lvl6pPr>
            <a:lvl7pPr marL="2740871" indent="0">
              <a:buNone/>
              <a:defRPr sz="1599" b="1"/>
            </a:lvl7pPr>
            <a:lvl8pPr marL="3197684" indent="0">
              <a:buNone/>
              <a:defRPr sz="1599" b="1"/>
            </a:lvl8pPr>
            <a:lvl9pPr marL="3654495" indent="0">
              <a:buNone/>
              <a:defRPr sz="1599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812" indent="0">
              <a:buNone/>
              <a:defRPr sz="1998" b="1"/>
            </a:lvl2pPr>
            <a:lvl3pPr marL="913624" indent="0">
              <a:buNone/>
              <a:defRPr sz="1799" b="1"/>
            </a:lvl3pPr>
            <a:lvl4pPr marL="1370436" indent="0">
              <a:buNone/>
              <a:defRPr sz="1599" b="1"/>
            </a:lvl4pPr>
            <a:lvl5pPr marL="1827248" indent="0">
              <a:buNone/>
              <a:defRPr sz="1599" b="1"/>
            </a:lvl5pPr>
            <a:lvl6pPr marL="2284060" indent="0">
              <a:buNone/>
              <a:defRPr sz="1599" b="1"/>
            </a:lvl6pPr>
            <a:lvl7pPr marL="2740871" indent="0">
              <a:buNone/>
              <a:defRPr sz="1599" b="1"/>
            </a:lvl7pPr>
            <a:lvl8pPr marL="3197684" indent="0">
              <a:buNone/>
              <a:defRPr sz="1599" b="1"/>
            </a:lvl8pPr>
            <a:lvl9pPr marL="3654495" indent="0">
              <a:buNone/>
              <a:defRPr sz="1599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D49C-71CF-4DEA-B4A6-C150BFA192A1}" type="datetime1">
              <a:rPr lang="sv-SE" smtClean="0"/>
              <a:t>2022-02-24</a:t>
            </a:fld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6CA5-9785-4E29-B538-8F11F65ED6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2641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46D4-FCE5-4C8D-AE8A-5967139BCCB9}" type="datetime1">
              <a:rPr lang="sv-SE" smtClean="0"/>
              <a:t>2022-02-24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6CA5-9785-4E29-B538-8F11F65ED6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2162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D2E5-B6B9-4FA1-B03E-760891D383E9}" type="datetime1">
              <a:rPr lang="sv-SE" smtClean="0"/>
              <a:t>2022-02-24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6CA5-9785-4E29-B538-8F11F65ED6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584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sv-SE" noProof="0"/>
              <a:t>Klicka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F4E31C-7312-473F-AD67-EFC5378EF818}" type="datetime1">
              <a:rPr lang="sv-SE" noProof="0" smtClean="0"/>
              <a:t>2022-02-24</a:t>
            </a:fld>
            <a:endParaRPr lang="sv-SE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9" name="Frihandsfigur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6812" indent="0">
              <a:buNone/>
              <a:defRPr sz="1399"/>
            </a:lvl2pPr>
            <a:lvl3pPr marL="913624" indent="0">
              <a:buNone/>
              <a:defRPr sz="1199"/>
            </a:lvl3pPr>
            <a:lvl4pPr marL="1370436" indent="0">
              <a:buNone/>
              <a:defRPr sz="1000"/>
            </a:lvl4pPr>
            <a:lvl5pPr marL="1827248" indent="0">
              <a:buNone/>
              <a:defRPr sz="1000"/>
            </a:lvl5pPr>
            <a:lvl6pPr marL="2284060" indent="0">
              <a:buNone/>
              <a:defRPr sz="1000"/>
            </a:lvl6pPr>
            <a:lvl7pPr marL="2740871" indent="0">
              <a:buNone/>
              <a:defRPr sz="1000"/>
            </a:lvl7pPr>
            <a:lvl8pPr marL="3197684" indent="0">
              <a:buNone/>
              <a:defRPr sz="1000"/>
            </a:lvl8pPr>
            <a:lvl9pPr marL="3654495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7A6A-DD76-4B37-BFC5-3E83368EA596}" type="datetime1">
              <a:rPr lang="sv-SE" smtClean="0"/>
              <a:t>2022-02-24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6CA5-9785-4E29-B538-8F11F65ED6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2027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197"/>
            </a:lvl1pPr>
            <a:lvl2pPr marL="456812" indent="0">
              <a:buNone/>
              <a:defRPr sz="2797"/>
            </a:lvl2pPr>
            <a:lvl3pPr marL="913624" indent="0">
              <a:buNone/>
              <a:defRPr sz="2398"/>
            </a:lvl3pPr>
            <a:lvl4pPr marL="1370436" indent="0">
              <a:buNone/>
              <a:defRPr sz="1998"/>
            </a:lvl4pPr>
            <a:lvl5pPr marL="1827248" indent="0">
              <a:buNone/>
              <a:defRPr sz="1998"/>
            </a:lvl5pPr>
            <a:lvl6pPr marL="2284060" indent="0">
              <a:buNone/>
              <a:defRPr sz="1998"/>
            </a:lvl6pPr>
            <a:lvl7pPr marL="2740871" indent="0">
              <a:buNone/>
              <a:defRPr sz="1998"/>
            </a:lvl7pPr>
            <a:lvl8pPr marL="3197684" indent="0">
              <a:buNone/>
              <a:defRPr sz="1998"/>
            </a:lvl8pPr>
            <a:lvl9pPr marL="3654495" indent="0">
              <a:buNone/>
              <a:defRPr sz="1998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6812" indent="0">
              <a:buNone/>
              <a:defRPr sz="1399"/>
            </a:lvl2pPr>
            <a:lvl3pPr marL="913624" indent="0">
              <a:buNone/>
              <a:defRPr sz="1199"/>
            </a:lvl3pPr>
            <a:lvl4pPr marL="1370436" indent="0">
              <a:buNone/>
              <a:defRPr sz="1000"/>
            </a:lvl4pPr>
            <a:lvl5pPr marL="1827248" indent="0">
              <a:buNone/>
              <a:defRPr sz="1000"/>
            </a:lvl5pPr>
            <a:lvl6pPr marL="2284060" indent="0">
              <a:buNone/>
              <a:defRPr sz="1000"/>
            </a:lvl6pPr>
            <a:lvl7pPr marL="2740871" indent="0">
              <a:buNone/>
              <a:defRPr sz="1000"/>
            </a:lvl7pPr>
            <a:lvl8pPr marL="3197684" indent="0">
              <a:buNone/>
              <a:defRPr sz="1000"/>
            </a:lvl8pPr>
            <a:lvl9pPr marL="3654495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B417-9367-46C5-805D-C0DAB9E10544}" type="datetime1">
              <a:rPr lang="sv-SE" smtClean="0"/>
              <a:t>2022-02-24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6CA5-9785-4E29-B538-8F11F65ED6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1610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24210-81BA-413C-92CF-42B93DA0D6AA}" type="datetime1">
              <a:rPr lang="sv-SE" smtClean="0"/>
              <a:t>2022-02-24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6CA5-9785-4E29-B538-8F11F65ED6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7099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42D0-AB48-4A52-A1EA-F5012241772F}" type="datetime1">
              <a:rPr lang="sv-SE" smtClean="0"/>
              <a:t>2022-02-24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6CA5-9785-4E29-B538-8F11F65ED6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9341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486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3455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35084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35639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4CE3D53-DEA0-8E4B-B92D-F10674F05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31118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178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 noProof="0"/>
              <a:t>Klicka för att ändra formatet för bakgrundsrubriken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D5F004-CA58-4BBF-ADA5-C781090099F7}" type="datetime1">
              <a:rPr lang="sv-SE" noProof="0" smtClean="0"/>
              <a:t>2022-02-24</a:t>
            </a:fld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10" name="Frihandsfigur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76C830-3360-4652-BC34-17733DB1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A16C82-FC38-4789-9551-5B40CF77D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A4E7CB-4217-4A14-A274-ABD20A5B8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7CBC1-1E49-42F4-A2C9-9A23F197A222}" type="datetimeFigureOut"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2022-02-24</a:t>
            </a:fld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3874E1-FC94-466C-86FD-076992BE7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62B5EE-46A1-43BE-AADD-9E5945D93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0396AC-038B-4895-A297-9C6AEBC38189}" type="slidenum"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8990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  <a:defRPr/>
            </a:pPr>
            <a:fld id="{BA5B1824-E762-4685-8388-C322C259D6FC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  <a:defRPr/>
              </a:pPr>
              <a:t>2022-02-24</a:t>
            </a:fld>
            <a:endParaRPr lang="sv-S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  <a:defRPr/>
            </a:pPr>
            <a:fld id="{330D80BF-074B-4E55-B5AC-841B5F35CA8C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582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  <a:lvl2pPr marL="4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479079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80199423-2B84-4B60-A3DA-358401E167DF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9189B89-2468-486E-A10A-1F6E646E7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534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73B84B4B-46C9-4938-B716-BFD21F6E11DD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B0261CBA-34EF-43E4-8A79-3466BDF9D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936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42F737DE-90A7-4B15-B0D5-27564167BF51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5A3518F3-DB4E-4BD8-9025-05264A3AC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984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70" indent="0">
              <a:buNone/>
              <a:defRPr sz="1800" b="1"/>
            </a:lvl3pPr>
            <a:lvl4pPr marL="1371555" indent="0">
              <a:buNone/>
              <a:defRPr sz="1600" b="1"/>
            </a:lvl4pPr>
            <a:lvl5pPr marL="1828741" indent="0">
              <a:buNone/>
              <a:defRPr sz="1600" b="1"/>
            </a:lvl5pPr>
            <a:lvl6pPr marL="2285926" indent="0">
              <a:buNone/>
              <a:defRPr sz="1600" b="1"/>
            </a:lvl6pPr>
            <a:lvl7pPr marL="2743111" indent="0">
              <a:buNone/>
              <a:defRPr sz="1600" b="1"/>
            </a:lvl7pPr>
            <a:lvl8pPr marL="3200296" indent="0">
              <a:buNone/>
              <a:defRPr sz="1600" b="1"/>
            </a:lvl8pPr>
            <a:lvl9pPr marL="365748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70" indent="0">
              <a:buNone/>
              <a:defRPr sz="1800" b="1"/>
            </a:lvl3pPr>
            <a:lvl4pPr marL="1371555" indent="0">
              <a:buNone/>
              <a:defRPr sz="1600" b="1"/>
            </a:lvl4pPr>
            <a:lvl5pPr marL="1828741" indent="0">
              <a:buNone/>
              <a:defRPr sz="1600" b="1"/>
            </a:lvl5pPr>
            <a:lvl6pPr marL="2285926" indent="0">
              <a:buNone/>
              <a:defRPr sz="1600" b="1"/>
            </a:lvl6pPr>
            <a:lvl7pPr marL="2743111" indent="0">
              <a:buNone/>
              <a:defRPr sz="1600" b="1"/>
            </a:lvl7pPr>
            <a:lvl8pPr marL="3200296" indent="0">
              <a:buNone/>
              <a:defRPr sz="1600" b="1"/>
            </a:lvl8pPr>
            <a:lvl9pPr marL="365748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03DDCBAD-E460-49BD-9F81-2F187E8C71C6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9F0309A0-5F35-414B-AC69-60FA5CD55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18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B112484-04EF-4FF0-810F-1D19054A1462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4DBE6EF3-71F9-44DC-AF63-55C35AA5E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70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712FC3D1-E924-43F6-8F0D-6ADACB9CC3FB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5BE4119F-6470-4CBE-9000-22A852E06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303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5" indent="0">
              <a:buNone/>
              <a:defRPr sz="1200"/>
            </a:lvl2pPr>
            <a:lvl3pPr marL="914370" indent="0">
              <a:buNone/>
              <a:defRPr sz="1000"/>
            </a:lvl3pPr>
            <a:lvl4pPr marL="1371555" indent="0">
              <a:buNone/>
              <a:defRPr sz="900"/>
            </a:lvl4pPr>
            <a:lvl5pPr marL="1828741" indent="0">
              <a:buNone/>
              <a:defRPr sz="900"/>
            </a:lvl5pPr>
            <a:lvl6pPr marL="2285926" indent="0">
              <a:buNone/>
              <a:defRPr sz="900"/>
            </a:lvl6pPr>
            <a:lvl7pPr marL="2743111" indent="0">
              <a:buNone/>
              <a:defRPr sz="900"/>
            </a:lvl7pPr>
            <a:lvl8pPr marL="3200296" indent="0">
              <a:buNone/>
              <a:defRPr sz="900"/>
            </a:lvl8pPr>
            <a:lvl9pPr marL="365748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717DDCD-7201-485F-A45F-30959743B1B5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370B942-8911-47FF-A01F-FC5AF480F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 noProof="0"/>
              <a:t>Klicka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6" name="Platshållare 5 för innehåll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208A4F-C933-4BCC-A87A-1FFC7C861878}" type="datetime1">
              <a:rPr lang="sv-SE" noProof="0" smtClean="0"/>
              <a:t>2022-02-24</a:t>
            </a:fld>
            <a:endParaRPr lang="sv-SE" noProof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12" name="Frihandsfigur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70" indent="0">
              <a:buNone/>
              <a:defRPr sz="2400"/>
            </a:lvl3pPr>
            <a:lvl4pPr marL="1371555" indent="0">
              <a:buNone/>
              <a:defRPr sz="2000"/>
            </a:lvl4pPr>
            <a:lvl5pPr marL="1828741" indent="0">
              <a:buNone/>
              <a:defRPr sz="2000"/>
            </a:lvl5pPr>
            <a:lvl6pPr marL="2285926" indent="0">
              <a:buNone/>
              <a:defRPr sz="2000"/>
            </a:lvl6pPr>
            <a:lvl7pPr marL="2743111" indent="0">
              <a:buNone/>
              <a:defRPr sz="2000"/>
            </a:lvl7pPr>
            <a:lvl8pPr marL="3200296" indent="0">
              <a:buNone/>
              <a:defRPr sz="2000"/>
            </a:lvl8pPr>
            <a:lvl9pPr marL="365748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5" indent="0">
              <a:buNone/>
              <a:defRPr sz="1200"/>
            </a:lvl2pPr>
            <a:lvl3pPr marL="914370" indent="0">
              <a:buNone/>
              <a:defRPr sz="1000"/>
            </a:lvl3pPr>
            <a:lvl4pPr marL="1371555" indent="0">
              <a:buNone/>
              <a:defRPr sz="900"/>
            </a:lvl4pPr>
            <a:lvl5pPr marL="1828741" indent="0">
              <a:buNone/>
              <a:defRPr sz="900"/>
            </a:lvl5pPr>
            <a:lvl6pPr marL="2285926" indent="0">
              <a:buNone/>
              <a:defRPr sz="900"/>
            </a:lvl6pPr>
            <a:lvl7pPr marL="2743111" indent="0">
              <a:buNone/>
              <a:defRPr sz="900"/>
            </a:lvl7pPr>
            <a:lvl8pPr marL="3200296" indent="0">
              <a:buNone/>
              <a:defRPr sz="900"/>
            </a:lvl8pPr>
            <a:lvl9pPr marL="365748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4864D109-E548-4AD3-A28F-63279A49ED90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0CB53C00-E711-427F-9C6D-492BF638C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532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40DDB0A6-E1FD-4BF6-A169-0C096AEFDEFD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7C5B5B30-1A06-4CB7-AEAD-0B150FC05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003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9B6665A7-AD66-4219-8E5C-E65BA8E26192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67C08A56-CC13-4985-A60D-7CF33757D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142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1" y="1390840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1" y="3146611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v-SE" noProof="0"/>
              <a:t>Klicka här för att ändra mall för underrubrikformat</a:t>
            </a:r>
            <a:endParaRPr lang="sv-SE" noProof="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E414CB2-E71B-4B2B-9AB2-646748932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4919"/>
            <a:ext cx="12192000" cy="12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288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00376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101833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2 innehållsdelar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58852" y="2159000"/>
            <a:ext cx="4957317" cy="315931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FC4FDA7-B96F-420F-97B3-6843B108A8E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661" y="2159000"/>
            <a:ext cx="4957317" cy="315931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75171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74273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8534403" y="237637"/>
            <a:ext cx="3359151" cy="130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13B54B9-164F-4A9E-A906-96C1E6432984}" type="datetime1">
              <a:rPr lang="sv-SE" smtClean="0"/>
              <a:t>2022-02-24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8534403" y="655029"/>
            <a:ext cx="3359151" cy="130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Organisation/Namn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534403" y="446334"/>
            <a:ext cx="3359151" cy="130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8147F2-D839-401F-8B8C-3CAF295340B5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17036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4" y="743843"/>
            <a:ext cx="4127500" cy="805559"/>
          </a:xfrm>
        </p:spPr>
        <p:txBody>
          <a:bodyPr anchor="b">
            <a:noAutofit/>
          </a:bodyPr>
          <a:lstStyle>
            <a:lvl1pPr algn="l">
              <a:defRPr sz="2098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4" y="1727200"/>
            <a:ext cx="4127500" cy="4186238"/>
          </a:xfrm>
        </p:spPr>
        <p:txBody>
          <a:bodyPr/>
          <a:lstStyle>
            <a:lvl1pPr marL="256957" indent="-256957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83374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F1CCAD-3DDD-4E4C-9F21-F07A439414D5}" type="datetime1">
              <a:rPr lang="sv-SE" noProof="0" smtClean="0"/>
              <a:t>2022-02-24</a:t>
            </a:fld>
            <a:endParaRPr lang="sv-SE" noProof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7" name="Frihandsfigur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1693" y="365126"/>
            <a:ext cx="11535508" cy="396874"/>
          </a:xfrm>
        </p:spPr>
        <p:txBody>
          <a:bodyPr anchor="t">
            <a:normAutofit/>
          </a:bodyPr>
          <a:lstStyle>
            <a:lvl1pPr>
              <a:defRPr sz="2398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1693" y="949570"/>
            <a:ext cx="5320975" cy="465296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tabell 5"/>
          <p:cNvSpPr>
            <a:spLocks noGrp="1"/>
          </p:cNvSpPr>
          <p:nvPr>
            <p:ph type="tbl" sz="quarter" idx="11"/>
          </p:nvPr>
        </p:nvSpPr>
        <p:spPr>
          <a:xfrm>
            <a:off x="5765801" y="949326"/>
            <a:ext cx="6121400" cy="4652963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73148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1" y="1390840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1" y="3146611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v-SE" noProof="0"/>
              <a:t>Klicka här för att ändra mall för underrubrikformat</a:t>
            </a:r>
            <a:endParaRPr lang="sv-SE" noProof="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E414CB2-E71B-4B2B-9AB2-646748932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4919"/>
            <a:ext cx="12192000" cy="12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266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4553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529059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2 innehållsdelar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58852" y="2159000"/>
            <a:ext cx="4957317" cy="315931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FC4FDA7-B96F-420F-97B3-6843B108A8E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661" y="2159000"/>
            <a:ext cx="4957317" cy="315931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75637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01513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8534403" y="237637"/>
            <a:ext cx="3359151" cy="130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13B54B9-164F-4A9E-A906-96C1E6432984}" type="datetime1">
              <a:rPr lang="sv-SE" smtClean="0"/>
              <a:t>2022-02-24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8534403" y="655029"/>
            <a:ext cx="3359151" cy="130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Organisation/Namn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534403" y="446334"/>
            <a:ext cx="3359151" cy="130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8147F2-D839-401F-8B8C-3CAF295340B5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04178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4" y="743843"/>
            <a:ext cx="4127500" cy="805559"/>
          </a:xfrm>
        </p:spPr>
        <p:txBody>
          <a:bodyPr anchor="b">
            <a:noAutofit/>
          </a:bodyPr>
          <a:lstStyle>
            <a:lvl1pPr algn="l">
              <a:defRPr sz="2098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4" y="1727200"/>
            <a:ext cx="4127500" cy="4186238"/>
          </a:xfrm>
        </p:spPr>
        <p:txBody>
          <a:bodyPr/>
          <a:lstStyle>
            <a:lvl1pPr marL="256957" indent="-256957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0835352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1693" y="365126"/>
            <a:ext cx="11535508" cy="396874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1694" y="949570"/>
            <a:ext cx="5320975" cy="465296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tabell 5"/>
          <p:cNvSpPr>
            <a:spLocks noGrp="1"/>
          </p:cNvSpPr>
          <p:nvPr>
            <p:ph type="tbl" sz="quarter" idx="11"/>
          </p:nvPr>
        </p:nvSpPr>
        <p:spPr>
          <a:xfrm>
            <a:off x="5765801" y="949327"/>
            <a:ext cx="6121400" cy="4652963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91544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95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1pPr>
            <a:lvl2pPr marL="456812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624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43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24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0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08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768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4495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1670-E431-4CCD-8926-2801E2232327}" type="datetime1">
              <a:rPr lang="sv-SE" smtClean="0"/>
              <a:t>2022-02-24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6CA5-9785-4E29-B538-8F11F65ED6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98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3DD33-64E7-4B94-8306-97777C6BA3A0}" type="datetime1">
              <a:rPr lang="sv-SE" noProof="0" smtClean="0"/>
              <a:t>2022-02-24</a:t>
            </a:fld>
            <a:endParaRPr lang="sv-SE" noProof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6" name="Frihandsfigur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E08C39-B039-4DFE-A248-BCD4390DEB7A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032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sz="quarter"/>
          </p:nvPr>
        </p:nvSpPr>
        <p:spPr>
          <a:xfrm>
            <a:off x="609601" y="274639"/>
            <a:ext cx="109728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59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609601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457185"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4165601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defTabSz="457185"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457185"/>
            <a:fld id="{5E03F50D-4B53-404C-8B30-1B081597C3DE}" type="slidenum">
              <a:rPr lang="sv-SE" altLang="sv-SE" smtClean="0">
                <a:solidFill>
                  <a:srgbClr val="000000"/>
                </a:solidFill>
              </a:rPr>
              <a:pPr defTabSz="457185"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989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422032" y="263769"/>
            <a:ext cx="11148647" cy="395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Rektangel 3"/>
          <p:cNvSpPr/>
          <p:nvPr userDrawn="1"/>
        </p:nvSpPr>
        <p:spPr>
          <a:xfrm>
            <a:off x="668217" y="6150217"/>
            <a:ext cx="11148647" cy="395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Platshållare för bild 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rgbClr val="787878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17269202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571200" y="1180801"/>
            <a:ext cx="8812800" cy="756000"/>
          </a:xfrm>
          <a:prstGeom prst="rect">
            <a:avLst/>
          </a:prstGeom>
        </p:spPr>
        <p:txBody>
          <a:bodyPr/>
          <a:lstStyle>
            <a:lvl1pPr>
              <a:defRPr sz="3500" b="1" cap="none" baseline="0">
                <a:solidFill>
                  <a:srgbClr val="787878"/>
                </a:solidFill>
                <a:latin typeface="BentonSans Medium" panose="02000603000000020004" pitchFamily="50" charset="0"/>
              </a:defRPr>
            </a:lvl1pPr>
          </a:lstStyle>
          <a:p>
            <a:r>
              <a:rPr lang="sv-SE" dirty="0"/>
              <a:t>INSERT HEADLINE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1" y="2300401"/>
            <a:ext cx="8758767" cy="3268662"/>
          </a:xfrm>
          <a:prstGeom prst="rect">
            <a:avLst/>
          </a:prstGeom>
        </p:spPr>
        <p:txBody>
          <a:bodyPr/>
          <a:lstStyle>
            <a:lvl1pPr marL="341989" indent="-341989">
              <a:defRPr sz="2000" baseline="0">
                <a:solidFill>
                  <a:srgbClr val="787878"/>
                </a:solidFill>
                <a:latin typeface="BentonSans Regular" panose="02000503000000020004" pitchFamily="50" charset="0"/>
              </a:defRPr>
            </a:lvl1pPr>
            <a:lvl2pPr marL="685778" indent="-228593">
              <a:buFont typeface="BentonSans Regular" panose="02000503000000020004" pitchFamily="50" charset="0"/>
              <a:buChar char="–"/>
              <a:defRPr sz="1800" baseline="0">
                <a:solidFill>
                  <a:srgbClr val="787878"/>
                </a:solidFill>
              </a:defRPr>
            </a:lvl2pPr>
          </a:lstStyle>
          <a:p>
            <a:pPr lvl="0"/>
            <a:r>
              <a:rPr lang="sv-SE" sz="2000" dirty="0" err="1">
                <a:latin typeface="BentonSans Regular" panose="02000503000000020004" pitchFamily="50" charset="0"/>
              </a:rPr>
              <a:t>Insert</a:t>
            </a:r>
            <a:r>
              <a:rPr lang="sv-SE" sz="2000" dirty="0">
                <a:latin typeface="BentonSans Regular" panose="02000503000000020004" pitchFamily="50" charset="0"/>
              </a:rPr>
              <a:t> text</a:t>
            </a:r>
          </a:p>
          <a:p>
            <a:pPr lvl="1"/>
            <a:r>
              <a:rPr lang="sv-SE" dirty="0">
                <a:latin typeface="BentonSans Regular" panose="02000503000000020004" pitchFamily="50" charset="0"/>
              </a:rPr>
              <a:t>Subtext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42384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2022-02-24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6450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2022-02-24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07921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2022-02-24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4260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2022-02-24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27012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2022-02-24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9256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2022-02-24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995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A35528-CF86-44B1-8972-DF5FF4379A8B}" type="datetime1">
              <a:rPr lang="sv-SE" noProof="0" smtClean="0"/>
              <a:t>2022-02-24</a:t>
            </a:fld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9" name="Frihandsfigur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2022-02-24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76236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pPr/>
              <a:t>2022-02-24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92912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pPr/>
              <a:t>2022-02-24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55103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pPr/>
              <a:t>2022-02-24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04692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pPr/>
              <a:t>2022-02-24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14451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2022-02-24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DC4C474C-256C-4F69-82DB-E30D2C1C0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52" y="6211021"/>
            <a:ext cx="992904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7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sv-SE" noProof="0"/>
              <a:t>Klicka för att ändra formatet för bakgrundsrubriken</a:t>
            </a:r>
          </a:p>
        </p:txBody>
      </p:sp>
      <p:sp>
        <p:nvSpPr>
          <p:cNvPr id="3" name="Platshållare för bild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FC5CB2-984A-4777-872D-45AA30E2BECE}" type="datetime1">
              <a:rPr lang="sv-SE" noProof="0" smtClean="0"/>
              <a:t>2022-02-24</a:t>
            </a:fld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9" name="Frihandsfigur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38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6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ihandsfigur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ihandsfigur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ihandsfigur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ihandsfigur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ihandsfigur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ihandsfigur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ihandsfigur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ihandsfigur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ihandsfigur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ihandsfigur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ihandsfigur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ihandsfigur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up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ihandsfigur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ihandsfigur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ihandsfigur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ihandsfigur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ihandsfigur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ihandsfigur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ihandsfigur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ihandsfigur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ihandsfigur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ihandsfigur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ihandsfigur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ihandsfigur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ktangel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sv-SE" noProof="0"/>
              <a:t>Klicka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53A1976-2388-44DB-8F9C-3A7A8E671F36}" type="datetime1">
              <a:rPr lang="sv-SE" noProof="0" smtClean="0"/>
              <a:t>2022-02-24</a:t>
            </a:fld>
            <a:endParaRPr lang="sv-SE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DE71F4BA-49A5-FA4C-BCD8-FB37FD586FF7}"/>
              </a:ext>
            </a:extLst>
          </p:cNvPr>
          <p:cNvSpPr/>
          <p:nvPr userDrawn="1"/>
        </p:nvSpPr>
        <p:spPr>
          <a:xfrm>
            <a:off x="0" y="6649656"/>
            <a:ext cx="12192000" cy="208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317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77023"/>
            <a:ext cx="1333500" cy="3609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4E41B-6751-49BD-9265-B3CB4D2B4CDF}" type="datetime1">
              <a:rPr lang="sv-SE" smtClean="0"/>
              <a:t>2022-02-24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551554" y="6356351"/>
            <a:ext cx="1802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16CA5-9785-4E29-B538-8F11F65ED686}" type="slidenum">
              <a:rPr lang="sv-SE" smtClean="0"/>
              <a:t>‹#›</a:t>
            </a:fld>
            <a:endParaRPr lang="sv-SE"/>
          </a:p>
        </p:txBody>
      </p:sp>
      <p:cxnSp>
        <p:nvCxnSpPr>
          <p:cNvPr id="13" name="Rak koppling 12"/>
          <p:cNvCxnSpPr/>
          <p:nvPr userDrawn="1"/>
        </p:nvCxnSpPr>
        <p:spPr>
          <a:xfrm>
            <a:off x="0" y="6149523"/>
            <a:ext cx="12192000" cy="27441"/>
          </a:xfrm>
          <a:prstGeom prst="line">
            <a:avLst/>
          </a:prstGeom>
          <a:ln w="28575">
            <a:solidFill>
              <a:srgbClr val="9A093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>
            <a:extLst>
              <a:ext uri="{FF2B5EF4-FFF2-40B4-BE49-F238E27FC236}">
                <a16:creationId xmlns:a16="http://schemas.microsoft.com/office/drawing/2014/main" id="{3746416D-DFAA-4336-BFEC-2553F6E6A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7" t="11489" r="21439" b="10340"/>
          <a:stretch/>
        </p:blipFill>
        <p:spPr>
          <a:xfrm>
            <a:off x="7751790" y="6311901"/>
            <a:ext cx="3181359" cy="62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2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ftr="0"/>
  <p:txStyles>
    <p:titleStyle>
      <a:lvl1pPr algn="l" defTabSz="913624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06" indent="-228406" algn="l" defTabSz="91362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218" indent="-228406" algn="l" defTabSz="9136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2030" indent="-228406" algn="l" defTabSz="9136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841" indent="-228406" algn="l" defTabSz="9136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5654" indent="-228406" algn="l" defTabSz="9136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2465" indent="-228406" algn="l" defTabSz="9136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69278" indent="-228406" algn="l" defTabSz="9136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6089" indent="-228406" algn="l" defTabSz="9136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2901" indent="-228406" algn="l" defTabSz="9136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36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812" algn="l" defTabSz="9136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624" algn="l" defTabSz="9136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436" algn="l" defTabSz="9136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248" algn="l" defTabSz="9136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060" algn="l" defTabSz="9136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0871" algn="l" defTabSz="9136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7684" algn="l" defTabSz="9136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4495" algn="l" defTabSz="9136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EB2A1FB-F4C8-42CA-8510-DA0AD71DBA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think-cell Slide" r:id="rId12" imgW="395" imgH="394" progId="TCLayout.ActiveDocument.1">
                  <p:embed/>
                </p:oleObj>
              </mc:Choice>
              <mc:Fallback>
                <p:oleObj name="think-cell Slide" r:id="rId12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EB2A1FB-F4C8-42CA-8510-DA0AD71DBA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3C22E89D-5F8D-6846-BCFB-531E94A40F82}"/>
              </a:ext>
            </a:extLst>
          </p:cNvPr>
          <p:cNvSpPr/>
          <p:nvPr userDrawn="1"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004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1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text styles</a:t>
            </a:r>
          </a:p>
          <a:p>
            <a:pPr lvl="1"/>
            <a:r>
              <a:rPr lang="en-US" altLang="sv-SE"/>
              <a:t>Second level</a:t>
            </a:r>
          </a:p>
          <a:p>
            <a:pPr lvl="2"/>
            <a:r>
              <a:rPr lang="en-US" altLang="sv-SE"/>
              <a:t>Third level</a:t>
            </a:r>
          </a:p>
          <a:p>
            <a:pPr lvl="3"/>
            <a:r>
              <a:rPr lang="en-US" altLang="sv-SE"/>
              <a:t>Fourth level</a:t>
            </a:r>
          </a:p>
          <a:p>
            <a:pPr lvl="4"/>
            <a:r>
              <a:rPr lang="en-US" altLang="sv-SE"/>
              <a:t>Fifth level</a:t>
            </a:r>
          </a:p>
        </p:txBody>
      </p:sp>
      <p:pic>
        <p:nvPicPr>
          <p:cNvPr id="3076" name="Bildobjekt 16" descr="JA-Lithos.gi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34113"/>
            <a:ext cx="46672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11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63BE"/>
          </a:solidFill>
          <a:latin typeface="Gill Sans M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3BE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3BE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3BE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3BE"/>
          </a:solidFill>
          <a:latin typeface="Gill Sans MT" pitchFamily="34" charset="0"/>
        </a:defRPr>
      </a:lvl5pPr>
      <a:lvl6pPr marL="457185" algn="ctr" rtl="0" fontAlgn="base">
        <a:spcBef>
          <a:spcPct val="0"/>
        </a:spcBef>
        <a:spcAft>
          <a:spcPct val="0"/>
        </a:spcAft>
        <a:defRPr sz="4400">
          <a:solidFill>
            <a:srgbClr val="0063BE"/>
          </a:solidFill>
          <a:latin typeface="Gill Sans MT" pitchFamily="34" charset="0"/>
        </a:defRPr>
      </a:lvl6pPr>
      <a:lvl7pPr marL="914370" algn="ctr" rtl="0" fontAlgn="base">
        <a:spcBef>
          <a:spcPct val="0"/>
        </a:spcBef>
        <a:spcAft>
          <a:spcPct val="0"/>
        </a:spcAft>
        <a:defRPr sz="4400">
          <a:solidFill>
            <a:srgbClr val="0063BE"/>
          </a:solidFill>
          <a:latin typeface="Gill Sans MT" pitchFamily="34" charset="0"/>
        </a:defRPr>
      </a:lvl7pPr>
      <a:lvl8pPr marL="1371555" algn="ctr" rtl="0" fontAlgn="base">
        <a:spcBef>
          <a:spcPct val="0"/>
        </a:spcBef>
        <a:spcAft>
          <a:spcPct val="0"/>
        </a:spcAft>
        <a:defRPr sz="4400">
          <a:solidFill>
            <a:srgbClr val="0063BE"/>
          </a:solidFill>
          <a:latin typeface="Gill Sans MT" pitchFamily="34" charset="0"/>
        </a:defRPr>
      </a:lvl8pPr>
      <a:lvl9pPr marL="1828741" algn="ctr" rtl="0" fontAlgn="base">
        <a:spcBef>
          <a:spcPct val="0"/>
        </a:spcBef>
        <a:spcAft>
          <a:spcPct val="0"/>
        </a:spcAft>
        <a:defRPr sz="4400">
          <a:solidFill>
            <a:srgbClr val="0063BE"/>
          </a:solidFill>
          <a:latin typeface="Gill Sans MT" pitchFamily="34" charset="0"/>
        </a:defRPr>
      </a:lvl9pPr>
    </p:titleStyle>
    <p:bodyStyle>
      <a:lvl1pPr marL="342889" indent="-3428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26" indent="-2857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142963" indent="-2285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600148" indent="-2285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334" indent="-2285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51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8853" y="878365"/>
            <a:ext cx="10267949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8853" y="1580768"/>
            <a:ext cx="10267949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9ACC077-1D25-4A91-9301-1FD8BF2FF9D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4919"/>
            <a:ext cx="12192000" cy="12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4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998" b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98">
          <a:solidFill>
            <a:schemeClr val="tx2"/>
          </a:solidFill>
          <a:latin typeface="Verdana" pitchFamily="34" charset="0"/>
          <a:ea typeface="Geneva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98">
          <a:solidFill>
            <a:schemeClr val="tx2"/>
          </a:solidFill>
          <a:latin typeface="Verdana" pitchFamily="34" charset="0"/>
          <a:ea typeface="Geneva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98">
          <a:solidFill>
            <a:schemeClr val="tx2"/>
          </a:solidFill>
          <a:latin typeface="Verdana" pitchFamily="34" charset="0"/>
          <a:ea typeface="Geneva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98">
          <a:solidFill>
            <a:schemeClr val="tx2"/>
          </a:solidFill>
          <a:latin typeface="Verdana" pitchFamily="34" charset="0"/>
          <a:ea typeface="Geneva" pitchFamily="1" charset="-128"/>
        </a:defRPr>
      </a:lvl5pPr>
      <a:lvl6pPr marL="456812" algn="l" rtl="0" eaLnBrk="1" fontAlgn="base" hangingPunct="1">
        <a:spcBef>
          <a:spcPct val="0"/>
        </a:spcBef>
        <a:spcAft>
          <a:spcPct val="0"/>
        </a:spcAft>
        <a:defRPr sz="2998">
          <a:solidFill>
            <a:schemeClr val="tx2"/>
          </a:solidFill>
          <a:latin typeface="Verdana" pitchFamily="34" charset="0"/>
          <a:ea typeface="Geneva" pitchFamily="1" charset="-128"/>
        </a:defRPr>
      </a:lvl6pPr>
      <a:lvl7pPr marL="913624" algn="l" rtl="0" eaLnBrk="1" fontAlgn="base" hangingPunct="1">
        <a:spcBef>
          <a:spcPct val="0"/>
        </a:spcBef>
        <a:spcAft>
          <a:spcPct val="0"/>
        </a:spcAft>
        <a:defRPr sz="2998">
          <a:solidFill>
            <a:schemeClr val="tx2"/>
          </a:solidFill>
          <a:latin typeface="Verdana" pitchFamily="34" charset="0"/>
          <a:ea typeface="Geneva" pitchFamily="1" charset="-128"/>
        </a:defRPr>
      </a:lvl7pPr>
      <a:lvl8pPr marL="1370436" algn="l" rtl="0" eaLnBrk="1" fontAlgn="base" hangingPunct="1">
        <a:spcBef>
          <a:spcPct val="0"/>
        </a:spcBef>
        <a:spcAft>
          <a:spcPct val="0"/>
        </a:spcAft>
        <a:defRPr sz="2998">
          <a:solidFill>
            <a:schemeClr val="tx2"/>
          </a:solidFill>
          <a:latin typeface="Verdana" pitchFamily="34" charset="0"/>
          <a:ea typeface="Geneva" pitchFamily="1" charset="-128"/>
        </a:defRPr>
      </a:lvl8pPr>
      <a:lvl9pPr marL="1827248" algn="l" rtl="0" eaLnBrk="1" fontAlgn="base" hangingPunct="1">
        <a:spcBef>
          <a:spcPct val="0"/>
        </a:spcBef>
        <a:spcAft>
          <a:spcPct val="0"/>
        </a:spcAft>
        <a:defRPr sz="2998">
          <a:solidFill>
            <a:schemeClr val="tx2"/>
          </a:solidFill>
          <a:latin typeface="Verdana" pitchFamily="34" charset="0"/>
          <a:ea typeface="Geneva" pitchFamily="1" charset="-128"/>
        </a:defRPr>
      </a:lvl9pPr>
    </p:titleStyle>
    <p:bodyStyle>
      <a:lvl1pPr marL="342609" indent="-342609" algn="l" rtl="0" eaLnBrk="1" fontAlgn="base" hangingPunct="1">
        <a:lnSpc>
          <a:spcPct val="130000"/>
        </a:lnSpc>
        <a:spcBef>
          <a:spcPts val="500"/>
        </a:spcBef>
        <a:spcAft>
          <a:spcPts val="200"/>
        </a:spcAft>
        <a:buFont typeface="Wingdings" pitchFamily="2" charset="2"/>
        <a:buChar char="§"/>
        <a:defRPr sz="2199">
          <a:solidFill>
            <a:schemeClr val="tx1"/>
          </a:solidFill>
          <a:latin typeface="+mn-lt"/>
          <a:ea typeface="+mn-ea"/>
          <a:cs typeface="+mn-cs"/>
        </a:defRPr>
      </a:lvl1pPr>
      <a:lvl2pPr marL="742320" indent="-285507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–"/>
        <a:defRPr sz="1998">
          <a:solidFill>
            <a:schemeClr val="tx1"/>
          </a:solidFill>
          <a:latin typeface="+mn-lt"/>
          <a:ea typeface="+mn-ea"/>
        </a:defRPr>
      </a:lvl2pPr>
      <a:lvl3pPr marL="1142030" indent="-209372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3pPr>
      <a:lvl4pPr marL="1598841" indent="-228406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5654" indent="-228406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2465" indent="-228406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69278" indent="-228406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6089" indent="-228406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2901" indent="-228406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36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812" algn="l" defTabSz="9136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624" algn="l" defTabSz="9136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436" algn="l" defTabSz="9136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248" algn="l" defTabSz="9136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060" algn="l" defTabSz="9136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0871" algn="l" defTabSz="9136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7684" algn="l" defTabSz="9136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4495" algn="l" defTabSz="9136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58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8853" y="878365"/>
            <a:ext cx="10267949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8853" y="1580768"/>
            <a:ext cx="10267949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9ACC077-1D25-4A91-9301-1FD8BF2FF9D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4919"/>
            <a:ext cx="12192000" cy="12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6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998" b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98">
          <a:solidFill>
            <a:schemeClr val="tx2"/>
          </a:solidFill>
          <a:latin typeface="Verdana" pitchFamily="34" charset="0"/>
          <a:ea typeface="Geneva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98">
          <a:solidFill>
            <a:schemeClr val="tx2"/>
          </a:solidFill>
          <a:latin typeface="Verdana" pitchFamily="34" charset="0"/>
          <a:ea typeface="Geneva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98">
          <a:solidFill>
            <a:schemeClr val="tx2"/>
          </a:solidFill>
          <a:latin typeface="Verdana" pitchFamily="34" charset="0"/>
          <a:ea typeface="Geneva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98">
          <a:solidFill>
            <a:schemeClr val="tx2"/>
          </a:solidFill>
          <a:latin typeface="Verdana" pitchFamily="34" charset="0"/>
          <a:ea typeface="Geneva" pitchFamily="1" charset="-128"/>
        </a:defRPr>
      </a:lvl5pPr>
      <a:lvl6pPr marL="456812" algn="l" rtl="0" eaLnBrk="1" fontAlgn="base" hangingPunct="1">
        <a:spcBef>
          <a:spcPct val="0"/>
        </a:spcBef>
        <a:spcAft>
          <a:spcPct val="0"/>
        </a:spcAft>
        <a:defRPr sz="2998">
          <a:solidFill>
            <a:schemeClr val="tx2"/>
          </a:solidFill>
          <a:latin typeface="Verdana" pitchFamily="34" charset="0"/>
          <a:ea typeface="Geneva" pitchFamily="1" charset="-128"/>
        </a:defRPr>
      </a:lvl6pPr>
      <a:lvl7pPr marL="913624" algn="l" rtl="0" eaLnBrk="1" fontAlgn="base" hangingPunct="1">
        <a:spcBef>
          <a:spcPct val="0"/>
        </a:spcBef>
        <a:spcAft>
          <a:spcPct val="0"/>
        </a:spcAft>
        <a:defRPr sz="2998">
          <a:solidFill>
            <a:schemeClr val="tx2"/>
          </a:solidFill>
          <a:latin typeface="Verdana" pitchFamily="34" charset="0"/>
          <a:ea typeface="Geneva" pitchFamily="1" charset="-128"/>
        </a:defRPr>
      </a:lvl7pPr>
      <a:lvl8pPr marL="1370436" algn="l" rtl="0" eaLnBrk="1" fontAlgn="base" hangingPunct="1">
        <a:spcBef>
          <a:spcPct val="0"/>
        </a:spcBef>
        <a:spcAft>
          <a:spcPct val="0"/>
        </a:spcAft>
        <a:defRPr sz="2998">
          <a:solidFill>
            <a:schemeClr val="tx2"/>
          </a:solidFill>
          <a:latin typeface="Verdana" pitchFamily="34" charset="0"/>
          <a:ea typeface="Geneva" pitchFamily="1" charset="-128"/>
        </a:defRPr>
      </a:lvl8pPr>
      <a:lvl9pPr marL="1827248" algn="l" rtl="0" eaLnBrk="1" fontAlgn="base" hangingPunct="1">
        <a:spcBef>
          <a:spcPct val="0"/>
        </a:spcBef>
        <a:spcAft>
          <a:spcPct val="0"/>
        </a:spcAft>
        <a:defRPr sz="2998">
          <a:solidFill>
            <a:schemeClr val="tx2"/>
          </a:solidFill>
          <a:latin typeface="Verdana" pitchFamily="34" charset="0"/>
          <a:ea typeface="Geneva" pitchFamily="1" charset="-128"/>
        </a:defRPr>
      </a:lvl9pPr>
    </p:titleStyle>
    <p:bodyStyle>
      <a:lvl1pPr marL="342609" indent="-342609" algn="l" rtl="0" eaLnBrk="1" fontAlgn="base" hangingPunct="1">
        <a:lnSpc>
          <a:spcPct val="130000"/>
        </a:lnSpc>
        <a:spcBef>
          <a:spcPts val="500"/>
        </a:spcBef>
        <a:spcAft>
          <a:spcPts val="200"/>
        </a:spcAft>
        <a:buFont typeface="Wingdings" pitchFamily="2" charset="2"/>
        <a:buChar char="§"/>
        <a:defRPr sz="2199">
          <a:solidFill>
            <a:schemeClr val="tx1"/>
          </a:solidFill>
          <a:latin typeface="+mn-lt"/>
          <a:ea typeface="+mn-ea"/>
          <a:cs typeface="+mn-cs"/>
        </a:defRPr>
      </a:lvl1pPr>
      <a:lvl2pPr marL="742320" indent="-285507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–"/>
        <a:defRPr sz="1998">
          <a:solidFill>
            <a:schemeClr val="tx1"/>
          </a:solidFill>
          <a:latin typeface="+mn-lt"/>
          <a:ea typeface="+mn-ea"/>
        </a:defRPr>
      </a:lvl2pPr>
      <a:lvl3pPr marL="1142030" indent="-209372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3pPr>
      <a:lvl4pPr marL="1598841" indent="-228406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5654" indent="-228406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2465" indent="-228406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69278" indent="-228406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6089" indent="-228406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2901" indent="-228406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36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812" algn="l" defTabSz="9136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624" algn="l" defTabSz="9136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436" algn="l" defTabSz="9136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248" algn="l" defTabSz="9136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060" algn="l" defTabSz="9136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0871" algn="l" defTabSz="9136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7684" algn="l" defTabSz="9136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4495" algn="l" defTabSz="9136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58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2022-02-24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713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s.se/halsa--sjukvard/arbetsgrupp-om-kunskapsstyrning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ls.se/halsa--sjukvard/arbetsgrupp-om-kunskapsstyrni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ktangel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5" name="Bild 4" descr="ljuspunkter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683327"/>
          </a:xfrm>
        </p:spPr>
        <p:txBody>
          <a:bodyPr rtlCol="0">
            <a:normAutofit fontScale="90000"/>
          </a:bodyPr>
          <a:lstStyle/>
          <a:p>
            <a:r>
              <a:rPr lang="sv-SE" dirty="0"/>
              <a:t>Att låta kunskap styra hälso- och sjukvården</a:t>
            </a:r>
          </a:p>
        </p:txBody>
      </p:sp>
      <p:sp>
        <p:nvSpPr>
          <p:cNvPr id="13" name="Underrubrik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220336"/>
            <a:ext cx="8915399" cy="2102187"/>
          </a:xfrm>
        </p:spPr>
        <p:txBody>
          <a:bodyPr rtlCol="0">
            <a:normAutofit fontScale="92500" lnSpcReduction="20000"/>
          </a:bodyPr>
          <a:lstStyle/>
          <a:p>
            <a:r>
              <a:rPr lang="sv-SE" sz="2600" b="1" dirty="0"/>
              <a:t>Hur ser kartan ut när det gäller att låta kunskap styra </a:t>
            </a:r>
            <a:br>
              <a:rPr lang="sv-SE" sz="2600" b="1" dirty="0"/>
            </a:br>
            <a:r>
              <a:rPr lang="sv-SE" sz="2600" b="1" dirty="0"/>
              <a:t>hälso- och sjukvården?</a:t>
            </a:r>
          </a:p>
          <a:p>
            <a:r>
              <a:rPr lang="sv-SE" sz="2600" b="1" dirty="0"/>
              <a:t>Vilken roll kan och vill SLS spela i svensk hälso- och sjukvård?</a:t>
            </a:r>
          </a:p>
          <a:p>
            <a:r>
              <a:rPr lang="sv-SE" dirty="0"/>
              <a:t>Svenska Läkaresällskapets digitala ordföranderåd, 10 februari 2022</a:t>
            </a:r>
          </a:p>
          <a:p>
            <a:r>
              <a:rPr lang="sv-SE" dirty="0"/>
              <a:t>Catharina Ihre Lundgren och Karin Pukk Härenstam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rihandsfigur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ihandsfigur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ihandsfigur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ihandsfigur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ihandsfigur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ihandsfigur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ihandsfigur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ihandsfigur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ihandsfigur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ihandsfigur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ihandsfigur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ihandsfigur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rihandsfigur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ihandsfigur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ihandsfigur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ihandsfigur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ihandsfigur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ihandsfigur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ihandsfigur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ihandsfigur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ihandsfigur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ihandsfigur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ihandsfigur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ihandsfigur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Rektangel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ihandsfigur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Bildobjekt 3" descr="En bild som visar natthimmel&#10;&#10;Automatiskt genererad beskrivning">
            <a:extLst>
              <a:ext uri="{FF2B5EF4-FFF2-40B4-BE49-F238E27FC236}">
                <a16:creationId xmlns:a16="http://schemas.microsoft.com/office/drawing/2014/main" id="{FDFDE11F-FD79-412E-93E8-B227D4DD2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259" y="6046712"/>
            <a:ext cx="17621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616428-C9D8-4D68-BAD0-8E973E232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Läkaresällskapets kärnvärden – relation till arbete med kunskapsstyrning?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A82D74-4C52-4582-9A26-604A38F96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3200" b="1" dirty="0"/>
              <a:t>Läkaresällskapet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217B63D-DC57-4A40-B904-5B403DF40F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400" dirty="0"/>
              <a:t>SLS syfte är att </a:t>
            </a:r>
            <a:r>
              <a:rPr lang="sv-SE" sz="2400" b="1" dirty="0"/>
              <a:t>verka för förbättrad hälsa och sjukvård i samhället</a:t>
            </a:r>
            <a:r>
              <a:rPr lang="sv-SE" sz="2400" dirty="0"/>
              <a:t>, genom att främja: </a:t>
            </a:r>
          </a:p>
          <a:p>
            <a:r>
              <a:rPr lang="sv-SE" sz="2400" dirty="0"/>
              <a:t>medicinsk forskning</a:t>
            </a:r>
          </a:p>
          <a:p>
            <a:r>
              <a:rPr lang="sv-SE" sz="2400" dirty="0"/>
              <a:t>utbildning</a:t>
            </a:r>
          </a:p>
          <a:p>
            <a:r>
              <a:rPr lang="sv-SE" sz="2400" dirty="0"/>
              <a:t>etik</a:t>
            </a:r>
          </a:p>
          <a:p>
            <a:r>
              <a:rPr lang="sv-SE" sz="2400" dirty="0"/>
              <a:t>kvalitet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578414D-EDF3-4D39-BCED-4DB9DF84A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sz="3200" b="1" dirty="0"/>
              <a:t>Kunskapsstyrning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D167326-C838-4A4A-895C-8DD3CADE49F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sv-SE" sz="2400" dirty="0"/>
              <a:t>Utveckla, sprida och använda bästa möjliga kunskap inom hälso- och sjukvården genom: </a:t>
            </a:r>
          </a:p>
          <a:p>
            <a:r>
              <a:rPr lang="sv-SE" sz="2400" dirty="0"/>
              <a:t>kunskapsstöd </a:t>
            </a:r>
          </a:p>
          <a:p>
            <a:r>
              <a:rPr lang="sv-SE" sz="2400" dirty="0"/>
              <a:t>uppföljning och analys</a:t>
            </a:r>
          </a:p>
          <a:p>
            <a:r>
              <a:rPr lang="sv-SE" sz="2400" dirty="0"/>
              <a:t>stöd till verksamhets-utveckling och ledarskap</a:t>
            </a:r>
          </a:p>
        </p:txBody>
      </p:sp>
      <p:sp>
        <p:nvSpPr>
          <p:cNvPr id="7" name="Pratbubbla: rektangel med rundade hörn 6">
            <a:extLst>
              <a:ext uri="{FF2B5EF4-FFF2-40B4-BE49-F238E27FC236}">
                <a16:creationId xmlns:a16="http://schemas.microsoft.com/office/drawing/2014/main" id="{2BCEDDCA-D419-4A47-8402-418BD3069C24}"/>
              </a:ext>
            </a:extLst>
          </p:cNvPr>
          <p:cNvSpPr/>
          <p:nvPr/>
        </p:nvSpPr>
        <p:spPr>
          <a:xfrm>
            <a:off x="335560" y="1332258"/>
            <a:ext cx="1745636" cy="1280890"/>
          </a:xfrm>
          <a:prstGeom prst="wedgeRoundRectCallout">
            <a:avLst>
              <a:gd name="adj1" fmla="val 48850"/>
              <a:gd name="adj2" fmla="val 72324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Var finns överens-</a:t>
            </a:r>
            <a:r>
              <a:rPr lang="sv-SE" dirty="0" err="1"/>
              <a:t>stämmelse</a:t>
            </a:r>
            <a:r>
              <a:rPr lang="sv-SE" dirty="0"/>
              <a:t>? Skillnader?</a:t>
            </a:r>
          </a:p>
        </p:txBody>
      </p:sp>
      <p:sp>
        <p:nvSpPr>
          <p:cNvPr id="8" name="Pratbubbla: rektangel med rundade hörn 7">
            <a:extLst>
              <a:ext uri="{FF2B5EF4-FFF2-40B4-BE49-F238E27FC236}">
                <a16:creationId xmlns:a16="http://schemas.microsoft.com/office/drawing/2014/main" id="{587DE47D-4A61-457A-BF29-8FEB7A4C8679}"/>
              </a:ext>
            </a:extLst>
          </p:cNvPr>
          <p:cNvSpPr/>
          <p:nvPr/>
        </p:nvSpPr>
        <p:spPr>
          <a:xfrm>
            <a:off x="276837" y="3601501"/>
            <a:ext cx="1956759" cy="1280891"/>
          </a:xfrm>
          <a:prstGeom prst="wedgeRoundRectCallout">
            <a:avLst>
              <a:gd name="adj1" fmla="val 48850"/>
              <a:gd name="adj2" fmla="val 72324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Vad kan och vill SLS göra utifrån detta?</a:t>
            </a:r>
          </a:p>
        </p:txBody>
      </p:sp>
    </p:spTree>
    <p:extLst>
      <p:ext uri="{BB962C8B-B14F-4D97-AF65-F5344CB8AC3E}">
        <p14:creationId xmlns:p14="http://schemas.microsoft.com/office/powerpoint/2010/main" val="12078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BE1E2F-0CBE-42E6-B5CE-480AB9626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Efter diskussion i smågrupper 10/2 2021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CD9C1A-874D-4E70-93C6-3CEAB77B8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sz="2800" dirty="0"/>
          </a:p>
          <a:p>
            <a:r>
              <a:rPr lang="sv-SE" sz="2800" dirty="0"/>
              <a:t>Såväl positiva som negativa erfarenheter</a:t>
            </a:r>
          </a:p>
          <a:p>
            <a:r>
              <a:rPr lang="sv-SE" sz="2800" dirty="0"/>
              <a:t>Stor variation i våra sektioner och medlemsföreningars kontakt med NPO och RPO</a:t>
            </a:r>
          </a:p>
          <a:p>
            <a:r>
              <a:rPr lang="sv-SE" sz="2800" dirty="0"/>
              <a:t>Fokus på riktlinjer</a:t>
            </a:r>
          </a:p>
        </p:txBody>
      </p:sp>
    </p:spTree>
    <p:extLst>
      <p:ext uri="{BB962C8B-B14F-4D97-AF65-F5344CB8AC3E}">
        <p14:creationId xmlns:p14="http://schemas.microsoft.com/office/powerpoint/2010/main" val="1726858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1043608" y="1787197"/>
            <a:ext cx="10296939" cy="1180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b="1" dirty="0"/>
              <a:t>Bakgrund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Motion i fullmäktige 2021 – beslut om tilläggsyrkande att se över regionernas kunskapsstyrningssystem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Beslut i SLS nämnd hösten 2021 om direktiv och arbetsgrupp: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sv-SE" dirty="0"/>
              <a:t>Catharina Ihre Lundgren, ordförande (vice ordförande SLS nämnd)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sv-SE" dirty="0"/>
              <a:t>Karin Pukk Härenstam (ledamot SLS nämnd och ordförande Kvalitetsdelegationen)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sv-SE" dirty="0"/>
              <a:t>Johan D Söderholm (ledamot SLS nämnd)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Arbetsgruppen ska arbeta transparent – och i dialog med andra förtroendemannagrupper och medlemsföreningar i SLS (referensgrupper m.m.) </a:t>
            </a:r>
          </a:p>
          <a:p>
            <a:pPr marL="514350" indent="-514350">
              <a:buFont typeface="+mj-lt"/>
              <a:buAutoNum type="arabicPeriod"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664233" y="602748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SLS arbetsgrupp kunskapsstyrning </a:t>
            </a:r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894" y="5921707"/>
            <a:ext cx="29718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0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1151250" y="1787197"/>
            <a:ext cx="9609825" cy="1180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b="1" dirty="0"/>
              <a:t>Arbetsgruppens uppdrag </a:t>
            </a:r>
            <a:endParaRPr lang="sv-SE" dirty="0"/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Utreda regionernas kunskapssystem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sv-SE" dirty="0"/>
              <a:t>Kartlägga systemet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sv-SE" dirty="0"/>
              <a:t>Kartlägga kopplingen/samverkan med SLS föreningar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sv-SE" dirty="0"/>
              <a:t>Kartlägga förbättringspotential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Utreda SLS som kunskapsstyrningsorganisation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sv-SE" dirty="0"/>
              <a:t>Kartlägga vilka kunskapsstöd SLS föreningar och centrala SLS tar fram 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sv-SE" dirty="0"/>
              <a:t>Kartlägga kopplingen/samverkan med myndigheter och regioner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sv-SE" dirty="0"/>
              <a:t>Kartlägga utvecklingspotential (hur stärka SLS som aktör?)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Ta fram strategier för SLS </a:t>
            </a:r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664233" y="602748"/>
            <a:ext cx="9609825" cy="898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SLS arbetsgrupp kunskapsstyrning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4800" dirty="0">
              <a:solidFill>
                <a:srgbClr val="CC0066"/>
              </a:solidFill>
              <a:latin typeface="Calibri" panose="020F0502020204030204"/>
            </a:endParaRPr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894" y="5921707"/>
            <a:ext cx="29718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12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1151250" y="1787197"/>
            <a:ext cx="9609825" cy="1180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b="1" dirty="0"/>
              <a:t>Enkät till medlemsföreningar/sektioner februari 2022 om regionernas kunskapsstyrningssystem  </a:t>
            </a:r>
          </a:p>
          <a:p>
            <a:pPr marL="0" indent="0">
              <a:buNone/>
            </a:pPr>
            <a:r>
              <a:rPr lang="sv-SE" b="1" dirty="0"/>
              <a:t> </a:t>
            </a:r>
          </a:p>
          <a:p>
            <a:pPr marL="0" indent="0">
              <a:buNone/>
            </a:pPr>
            <a:r>
              <a:rPr lang="sv-SE" b="0" i="0" dirty="0">
                <a:solidFill>
                  <a:srgbClr val="000000"/>
                </a:solidFill>
                <a:effectLst/>
              </a:rPr>
              <a:t>Syftet med enkäten är att kartlägga specialitetsföreningarnas (medlemsföreningar och sektioner) samverkan med regionernas kunskapsstyrningssystem – men även ställa frågor om föreningarnas egna arbeten med att ta fram kunskapsstöd 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i="1" dirty="0"/>
              <a:t>Ev. enkät till läkare senare under våren om hur man ser på olika kunskapsstöd och implementeringen av dessa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664233" y="602748"/>
            <a:ext cx="9609825" cy="898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SLS arbetsgrupp kunskapsstyrning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4800" dirty="0">
              <a:solidFill>
                <a:srgbClr val="CC0066"/>
              </a:solidFill>
              <a:latin typeface="Calibri" panose="020F0502020204030204"/>
            </a:endParaRPr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894" y="5921707"/>
            <a:ext cx="29718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93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1155407" y="1302026"/>
            <a:ext cx="10298627" cy="1180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b="1" dirty="0"/>
              <a:t>Gruppdiskussion Ordföranderådet 10 februari 2022 </a:t>
            </a:r>
          </a:p>
          <a:p>
            <a:pPr marL="0" indent="0">
              <a:buNone/>
            </a:pPr>
            <a:r>
              <a:rPr lang="sv-SE" sz="2400" i="1" dirty="0"/>
              <a:t>Samtal i mindre grupper (3-4 per grupp) – slumpvis fördelning till grupprum här på ZOOM. Acceptera inbjudan till ett grupprum.</a:t>
            </a:r>
          </a:p>
          <a:p>
            <a:pPr marL="0" indent="0">
              <a:buNone/>
            </a:pPr>
            <a:r>
              <a:rPr lang="sv-SE" sz="2400" i="1" dirty="0"/>
              <a:t>Återsamling (grupperna kallas åter i ZOOM). Skriv gärna det ni kommit fram till i ”huvudchatten”</a:t>
            </a:r>
          </a:p>
          <a:p>
            <a:pPr marL="0" indent="0">
              <a:buNone/>
            </a:pPr>
            <a:endParaRPr lang="sv-SE" sz="1400" dirty="0"/>
          </a:p>
          <a:p>
            <a:pPr marL="514350" indent="-514350">
              <a:buFont typeface="+mj-lt"/>
              <a:buAutoNum type="arabicPeriod"/>
            </a:pPr>
            <a:r>
              <a:rPr lang="sv-SE" sz="2400" dirty="0"/>
              <a:t>Hur vill ni att SLS och arbetsgruppen ska driva frågan om kunskapsstyrning? Är det något annat (än det som redovisats här) SLS/arbetsgruppen bör fokusera på?  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/>
              <a:t>Vilka förväntningar har ni på SLS och arbetsgruppen när det gäller outcome? 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/>
              <a:t>Hur kan ni/SLS föreningar bidra i arbetet? Kan ni tänka er att ingå i en referensgrupp?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664233" y="602748"/>
            <a:ext cx="9609825" cy="898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SLS arbetsgrupp kunskapsstyrning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4800" dirty="0">
              <a:solidFill>
                <a:srgbClr val="CC0066"/>
              </a:solidFill>
              <a:latin typeface="Calibri" panose="020F0502020204030204"/>
            </a:endParaRPr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894" y="5921707"/>
            <a:ext cx="29718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9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1155407" y="1302026"/>
            <a:ext cx="10298627" cy="5208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400" dirty="0"/>
              <a:t>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664233" y="602749"/>
            <a:ext cx="9609825" cy="6992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sv-SE" sz="4800" dirty="0">
                <a:solidFill>
                  <a:srgbClr val="CC0066"/>
                </a:solidFill>
                <a:latin typeface="Calibri" panose="020F0502020204030204"/>
              </a:rPr>
              <a:t>SLS arbetsgrupp </a:t>
            </a:r>
            <a:r>
              <a:rPr lang="sv-SE" sz="4800" dirty="0" err="1">
                <a:solidFill>
                  <a:srgbClr val="CC0066"/>
                </a:solidFill>
                <a:latin typeface="Calibri" panose="020F0502020204030204"/>
              </a:rPr>
              <a:t>kunskapsstyrning</a:t>
            </a:r>
            <a:endParaRPr lang="sv-SE" sz="4800" dirty="0">
              <a:solidFill>
                <a:srgbClr val="CC0066"/>
              </a:solidFill>
              <a:latin typeface="Calibri" panose="020F0502020204030204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72B521D-2D07-4C01-B276-9A049D0DC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894" y="5921707"/>
            <a:ext cx="2971800" cy="733425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C1ECFBA6-4636-4FE7-9A03-5C2AC7EDDB8B}"/>
              </a:ext>
            </a:extLst>
          </p:cNvPr>
          <p:cNvSpPr txBox="1"/>
          <p:nvPr/>
        </p:nvSpPr>
        <p:spPr>
          <a:xfrm>
            <a:off x="1126836" y="1588655"/>
            <a:ext cx="9909756" cy="64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Kontakta gärna arbetsgruppen. Läs mer om uppdraget och hitta kontaktuppgifter på arbetsgruppens sidor på </a:t>
            </a:r>
            <a:r>
              <a:rPr lang="sv-SE" dirty="0">
                <a:hlinkClick r:id="rId3"/>
              </a:rPr>
              <a:t>www.sls.se </a:t>
            </a:r>
            <a:endParaRPr lang="sv-SE" dirty="0"/>
          </a:p>
        </p:txBody>
      </p:sp>
      <p:pic>
        <p:nvPicPr>
          <p:cNvPr id="7" name="Bildobjekt 6" descr="En bild som visar bord&#10;&#10;Automatiskt genererad beskrivning">
            <a:extLst>
              <a:ext uri="{FF2B5EF4-FFF2-40B4-BE49-F238E27FC236}">
                <a16:creationId xmlns:a16="http://schemas.microsoft.com/office/drawing/2014/main" id="{58BC2609-828E-48DF-93F8-2E817F4AD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142" y="2453075"/>
            <a:ext cx="6179890" cy="433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87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ktangel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5" name="Bild 4" descr="ljuspunkter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sv-SE" dirty="0"/>
              <a:t>Tack!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rihandsfigur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ihandsfigur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ihandsfigur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ihandsfigur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ihandsfigur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ihandsfigur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ihandsfigur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ihandsfigur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ihandsfigur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ihandsfigur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ihandsfigur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ihandsfigur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upp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rihandsfigur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ihandsfigur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ihandsfigur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ihandsfigur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ihandsfigur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ihandsfigur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ihandsfigur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ihandsfigur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ihandsfigur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ihandsfigur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ihandsfigur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ihandsfigur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ktangel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ihandsfigur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0FF71407-C3CC-45BB-8F28-42E78BC77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989227"/>
            <a:ext cx="8915399" cy="1126283"/>
          </a:xfrm>
        </p:spPr>
        <p:txBody>
          <a:bodyPr/>
          <a:lstStyle/>
          <a:p>
            <a:r>
              <a:rPr lang="sv-SE" dirty="0"/>
              <a:t>Länk till hemsidan: </a:t>
            </a:r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Arbetsgrupp om kunskapsstyrning - Svenska Läkaresällskapet (sls.se)</a:t>
            </a:r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4708D5-2F06-D24C-BDBA-A90D7155D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622798" cy="805559"/>
          </a:xfrm>
        </p:spPr>
        <p:txBody>
          <a:bodyPr/>
          <a:lstStyle/>
          <a:p>
            <a:r>
              <a:rPr lang="sv-SE" dirty="0"/>
              <a:t>Målbild – kunskapsstyrning</a:t>
            </a:r>
            <a:br>
              <a:rPr lang="sv-SE" dirty="0"/>
            </a:br>
            <a:r>
              <a:rPr lang="sv-SE" dirty="0"/>
              <a:t>i praktiken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80387D-B35E-6948-BE4D-54ADF51122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1" y="1727200"/>
            <a:ext cx="5861955" cy="4186238"/>
          </a:xfrm>
        </p:spPr>
        <p:txBody>
          <a:bodyPr>
            <a:normAutofit/>
          </a:bodyPr>
          <a:lstStyle/>
          <a:p>
            <a:r>
              <a:rPr lang="sv-SE" sz="2000" dirty="0"/>
              <a:t>Vi </a:t>
            </a:r>
            <a:r>
              <a:rPr lang="sv-SE" sz="2000" b="1" dirty="0"/>
              <a:t>använder</a:t>
            </a:r>
            <a:r>
              <a:rPr lang="sv-SE" sz="2000" dirty="0"/>
              <a:t> den bästa tillgängliga </a:t>
            </a:r>
            <a:r>
              <a:rPr lang="sv-SE" sz="2000" b="1" dirty="0"/>
              <a:t>kunskap</a:t>
            </a:r>
            <a:r>
              <a:rPr lang="sv-SE" sz="2000" dirty="0"/>
              <a:t> som finns i varje möte</a:t>
            </a:r>
          </a:p>
          <a:p>
            <a:r>
              <a:rPr lang="sv-SE" sz="2000" dirty="0"/>
              <a:t>Mötet </a:t>
            </a:r>
            <a:r>
              <a:rPr lang="sv-SE" sz="2000" b="1" dirty="0"/>
              <a:t>följs upp och analyseras</a:t>
            </a:r>
            <a:r>
              <a:rPr lang="sv-SE" sz="2000" dirty="0"/>
              <a:t> både på individnivå och på gruppnivå</a:t>
            </a:r>
          </a:p>
          <a:p>
            <a:r>
              <a:rPr lang="sv-SE" sz="2000" b="1" dirty="0"/>
              <a:t>Ny kunskap</a:t>
            </a:r>
            <a:r>
              <a:rPr lang="sv-SE" sz="2000" dirty="0"/>
              <a:t> kan snabbt omsättas, och ny kunskap genereras och systematiseras</a:t>
            </a:r>
          </a:p>
          <a:p>
            <a:r>
              <a:rPr lang="sv-SE" sz="2000" dirty="0"/>
              <a:t>Identifiera och prioritera </a:t>
            </a:r>
            <a:r>
              <a:rPr lang="sv-SE" sz="2000" b="1" dirty="0"/>
              <a:t>förbättringsområden</a:t>
            </a:r>
            <a:r>
              <a:rPr lang="sv-SE" sz="2000" dirty="0"/>
              <a:t> tillsammans med patienten är en del av vardagen </a:t>
            </a:r>
          </a:p>
          <a:p>
            <a:r>
              <a:rPr lang="sv-SE" sz="2000" dirty="0"/>
              <a:t>Det är </a:t>
            </a:r>
            <a:r>
              <a:rPr lang="sv-SE" sz="2000" b="1" dirty="0"/>
              <a:t>enkelt</a:t>
            </a:r>
            <a:r>
              <a:rPr lang="sv-SE" sz="2000" dirty="0"/>
              <a:t> att jobba kunskapsbaserat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D5D376-C1EE-C249-930E-C0F31AF199ED}"/>
              </a:ext>
            </a:extLst>
          </p:cNvPr>
          <p:cNvSpPr/>
          <p:nvPr/>
        </p:nvSpPr>
        <p:spPr>
          <a:xfrm>
            <a:off x="5829302" y="6114159"/>
            <a:ext cx="24971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Patienten som medskapare.</a:t>
            </a:r>
          </a:p>
        </p:txBody>
      </p:sp>
      <p:pic>
        <p:nvPicPr>
          <p:cNvPr id="9" name="Platshållare för innehåll 17">
            <a:extLst>
              <a:ext uri="{FF2B5EF4-FFF2-40B4-BE49-F238E27FC236}">
                <a16:creationId xmlns:a16="http://schemas.microsoft.com/office/drawing/2014/main" id="{57C68A9A-FA67-5F41-BDE6-9BFC561AE0B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843" b="584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49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4C09419A-F16B-4897-A462-0ABC02A158AF}"/>
              </a:ext>
            </a:extLst>
          </p:cNvPr>
          <p:cNvGrpSpPr/>
          <p:nvPr/>
        </p:nvGrpSpPr>
        <p:grpSpPr>
          <a:xfrm>
            <a:off x="3514240" y="1201723"/>
            <a:ext cx="4579177" cy="4545160"/>
            <a:chOff x="3746251" y="1672495"/>
            <a:chExt cx="4579177" cy="4545160"/>
          </a:xfrm>
        </p:grpSpPr>
        <p:sp>
          <p:nvSpPr>
            <p:cNvPr id="35" name="Båge 34">
              <a:extLst>
                <a:ext uri="{FF2B5EF4-FFF2-40B4-BE49-F238E27FC236}">
                  <a16:creationId xmlns:a16="http://schemas.microsoft.com/office/drawing/2014/main" id="{E9924928-4E9B-473C-AAD8-97195D959AA2}"/>
                </a:ext>
              </a:extLst>
            </p:cNvPr>
            <p:cNvSpPr/>
            <p:nvPr/>
          </p:nvSpPr>
          <p:spPr>
            <a:xfrm rot="5400000">
              <a:off x="3883176" y="1803631"/>
              <a:ext cx="4160943" cy="4434793"/>
            </a:xfrm>
            <a:prstGeom prst="arc">
              <a:avLst>
                <a:gd name="adj1" fmla="val 16268643"/>
                <a:gd name="adj2" fmla="val 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Båge 33">
              <a:extLst>
                <a:ext uri="{FF2B5EF4-FFF2-40B4-BE49-F238E27FC236}">
                  <a16:creationId xmlns:a16="http://schemas.microsoft.com/office/drawing/2014/main" id="{00CB9C14-796D-4025-85F3-2DCAF080D7A7}"/>
                </a:ext>
              </a:extLst>
            </p:cNvPr>
            <p:cNvSpPr/>
            <p:nvPr/>
          </p:nvSpPr>
          <p:spPr>
            <a:xfrm rot="10800000">
              <a:off x="3892721" y="1672495"/>
              <a:ext cx="4160943" cy="4434793"/>
            </a:xfrm>
            <a:prstGeom prst="arc">
              <a:avLst>
                <a:gd name="adj1" fmla="val 16268643"/>
                <a:gd name="adj2" fmla="val 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Båge 3">
              <a:extLst>
                <a:ext uri="{FF2B5EF4-FFF2-40B4-BE49-F238E27FC236}">
                  <a16:creationId xmlns:a16="http://schemas.microsoft.com/office/drawing/2014/main" id="{4481E4F3-F049-4D96-81C1-40A706195034}"/>
                </a:ext>
              </a:extLst>
            </p:cNvPr>
            <p:cNvSpPr/>
            <p:nvPr/>
          </p:nvSpPr>
          <p:spPr>
            <a:xfrm>
              <a:off x="4002753" y="1782862"/>
              <a:ext cx="4160943" cy="4434793"/>
            </a:xfrm>
            <a:prstGeom prst="arc">
              <a:avLst>
                <a:gd name="adj1" fmla="val 16268643"/>
                <a:gd name="adj2" fmla="val 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Båge 32">
              <a:extLst>
                <a:ext uri="{FF2B5EF4-FFF2-40B4-BE49-F238E27FC236}">
                  <a16:creationId xmlns:a16="http://schemas.microsoft.com/office/drawing/2014/main" id="{305B3C18-3288-4935-8C2D-68BB20548FC7}"/>
                </a:ext>
              </a:extLst>
            </p:cNvPr>
            <p:cNvSpPr/>
            <p:nvPr/>
          </p:nvSpPr>
          <p:spPr>
            <a:xfrm rot="16200000">
              <a:off x="4027560" y="1648176"/>
              <a:ext cx="4160943" cy="4434793"/>
            </a:xfrm>
            <a:prstGeom prst="arc">
              <a:avLst>
                <a:gd name="adj1" fmla="val 16268643"/>
                <a:gd name="adj2" fmla="val 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8528" y="65210"/>
            <a:ext cx="8540243" cy="506815"/>
          </a:xfrm>
        </p:spPr>
        <p:txBody>
          <a:bodyPr>
            <a:normAutofit/>
          </a:bodyPr>
          <a:lstStyle/>
          <a:p>
            <a:r>
              <a:rPr lang="sv-SE" sz="2400" dirty="0"/>
              <a:t>Sammanhållet system för kunskapsstyrning – ett lärande system</a:t>
            </a:r>
          </a:p>
        </p:txBody>
      </p:sp>
      <p:sp>
        <p:nvSpPr>
          <p:cNvPr id="16" name="Flödesschema: Koppling 15"/>
          <p:cNvSpPr/>
          <p:nvPr/>
        </p:nvSpPr>
        <p:spPr>
          <a:xfrm>
            <a:off x="4187503" y="1874041"/>
            <a:ext cx="3217096" cy="3217096"/>
          </a:xfrm>
          <a:prstGeom prst="flowChartConnector">
            <a:avLst/>
          </a:prstGeom>
          <a:solidFill>
            <a:schemeClr val="bg1"/>
          </a:solidFill>
          <a:ln w="333375">
            <a:solidFill>
              <a:srgbClr val="377D7A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llips 16"/>
          <p:cNvSpPr/>
          <p:nvPr/>
        </p:nvSpPr>
        <p:spPr>
          <a:xfrm>
            <a:off x="4980053" y="1449976"/>
            <a:ext cx="1838036" cy="1246909"/>
          </a:xfrm>
          <a:prstGeom prst="ellipse">
            <a:avLst/>
          </a:prstGeom>
          <a:solidFill>
            <a:srgbClr val="0070C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lips 17"/>
          <p:cNvSpPr/>
          <p:nvPr/>
        </p:nvSpPr>
        <p:spPr>
          <a:xfrm>
            <a:off x="3770095" y="3793546"/>
            <a:ext cx="1838036" cy="1246909"/>
          </a:xfrm>
          <a:prstGeom prst="ellipse">
            <a:avLst/>
          </a:prstGeom>
          <a:solidFill>
            <a:srgbClr val="0070C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llips 18"/>
          <p:cNvSpPr/>
          <p:nvPr/>
        </p:nvSpPr>
        <p:spPr>
          <a:xfrm>
            <a:off x="6273963" y="3822466"/>
            <a:ext cx="1838036" cy="1246909"/>
          </a:xfrm>
          <a:prstGeom prst="ellipse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  <a:ln w="15875">
            <a:solidFill>
              <a:schemeClr val="bg1">
                <a:alpha val="9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Ellips 19"/>
          <p:cNvSpPr/>
          <p:nvPr/>
        </p:nvSpPr>
        <p:spPr>
          <a:xfrm>
            <a:off x="4720260" y="2583808"/>
            <a:ext cx="2377259" cy="1612713"/>
          </a:xfrm>
          <a:prstGeom prst="ellipse">
            <a:avLst/>
          </a:prstGeom>
          <a:solidFill>
            <a:srgbClr val="00B0F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5178112" y="1833259"/>
            <a:ext cx="1461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Kunskapsstöd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6420977" y="4059158"/>
            <a:ext cx="1585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Stöd för utveckling och ledarskap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3721857" y="3793679"/>
            <a:ext cx="188314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Stöd för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uppföljning,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Öppna jämförelser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och analys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4948331" y="2899136"/>
            <a:ext cx="1901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sammanhållen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struktur för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kunskapsstyrning</a:t>
            </a:r>
          </a:p>
        </p:txBody>
      </p:sp>
      <p:sp>
        <p:nvSpPr>
          <p:cNvPr id="13" name="Pratbubbla: rektangel med rundade hörn 12">
            <a:extLst>
              <a:ext uri="{FF2B5EF4-FFF2-40B4-BE49-F238E27FC236}">
                <a16:creationId xmlns:a16="http://schemas.microsoft.com/office/drawing/2014/main" id="{5F60F31A-91FC-4EEA-99FB-229A739A4A06}"/>
              </a:ext>
            </a:extLst>
          </p:cNvPr>
          <p:cNvSpPr/>
          <p:nvPr/>
        </p:nvSpPr>
        <p:spPr>
          <a:xfrm>
            <a:off x="8264425" y="876067"/>
            <a:ext cx="2901360" cy="960719"/>
          </a:xfrm>
          <a:prstGeom prst="wedgeRoundRectCallout">
            <a:avLst>
              <a:gd name="adj1" fmla="val -40931"/>
              <a:gd name="adj2" fmla="val 77068"/>
              <a:gd name="adj3" fmla="val 1666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Vägledning: effektiva arbetssätt för att möta människors behov i vården</a:t>
            </a:r>
          </a:p>
        </p:txBody>
      </p:sp>
      <p:sp>
        <p:nvSpPr>
          <p:cNvPr id="14" name="Pratbubbla: rektangel med rundade hörn 13">
            <a:extLst>
              <a:ext uri="{FF2B5EF4-FFF2-40B4-BE49-F238E27FC236}">
                <a16:creationId xmlns:a16="http://schemas.microsoft.com/office/drawing/2014/main" id="{83AAB17C-32E7-432B-BA95-146EA2552328}"/>
              </a:ext>
            </a:extLst>
          </p:cNvPr>
          <p:cNvSpPr/>
          <p:nvPr/>
        </p:nvSpPr>
        <p:spPr>
          <a:xfrm>
            <a:off x="8121506" y="3132022"/>
            <a:ext cx="3027575" cy="1246911"/>
          </a:xfrm>
          <a:prstGeom prst="wedgeRoundRectCallout">
            <a:avLst>
              <a:gd name="adj1" fmla="val -51612"/>
              <a:gd name="adj2" fmla="val 86845"/>
              <a:gd name="adj3" fmla="val 1666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Stöd, och ge, 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 vård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kunskapsstöd, utbildning, medicinteknik, läkemedel, IT, patientinvolvering</a:t>
            </a:r>
          </a:p>
        </p:txBody>
      </p:sp>
      <p:sp>
        <p:nvSpPr>
          <p:cNvPr id="15" name="Pratbubbla: rektangel med rundade hörn 14">
            <a:extLst>
              <a:ext uri="{FF2B5EF4-FFF2-40B4-BE49-F238E27FC236}">
                <a16:creationId xmlns:a16="http://schemas.microsoft.com/office/drawing/2014/main" id="{CB40C1F2-967B-4D82-B733-D1BA8DD9B3C7}"/>
              </a:ext>
            </a:extLst>
          </p:cNvPr>
          <p:cNvSpPr/>
          <p:nvPr/>
        </p:nvSpPr>
        <p:spPr>
          <a:xfrm>
            <a:off x="88529" y="4422509"/>
            <a:ext cx="2295905" cy="1232979"/>
          </a:xfrm>
          <a:prstGeom prst="wedgeRoundRectCallout">
            <a:avLst>
              <a:gd name="adj1" fmla="val 63160"/>
              <a:gd name="adj2" fmla="val 20596"/>
              <a:gd name="adj3" fmla="val 1666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Analysera data om arbetssätt och utfall för patienter och för vårdsystemet</a:t>
            </a:r>
          </a:p>
        </p:txBody>
      </p:sp>
      <p:sp>
        <p:nvSpPr>
          <p:cNvPr id="25" name="Pratbubbla: rektangel med rundade hörn 24">
            <a:extLst>
              <a:ext uri="{FF2B5EF4-FFF2-40B4-BE49-F238E27FC236}">
                <a16:creationId xmlns:a16="http://schemas.microsoft.com/office/drawing/2014/main" id="{CEA96956-26EB-48BC-8632-F7033A3CC897}"/>
              </a:ext>
            </a:extLst>
          </p:cNvPr>
          <p:cNvSpPr/>
          <p:nvPr/>
        </p:nvSpPr>
        <p:spPr>
          <a:xfrm>
            <a:off x="763832" y="3230095"/>
            <a:ext cx="2314624" cy="960720"/>
          </a:xfrm>
          <a:prstGeom prst="wedgeRoundRectCallout">
            <a:avLst>
              <a:gd name="adj1" fmla="val 56199"/>
              <a:gd name="adj2" fmla="val 101696"/>
              <a:gd name="adj3" fmla="val 1666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 lärdomar utifrån valda arbetssätt och utfall</a:t>
            </a:r>
          </a:p>
        </p:txBody>
      </p:sp>
      <p:sp>
        <p:nvSpPr>
          <p:cNvPr id="26" name="Pratbubbla: rektangel med rundade hörn 25">
            <a:extLst>
              <a:ext uri="{FF2B5EF4-FFF2-40B4-BE49-F238E27FC236}">
                <a16:creationId xmlns:a16="http://schemas.microsoft.com/office/drawing/2014/main" id="{538A9BF9-5034-401B-8280-5967BD20EAEB}"/>
              </a:ext>
            </a:extLst>
          </p:cNvPr>
          <p:cNvSpPr/>
          <p:nvPr/>
        </p:nvSpPr>
        <p:spPr>
          <a:xfrm>
            <a:off x="8628769" y="4638819"/>
            <a:ext cx="3324531" cy="1018124"/>
          </a:xfrm>
          <a:prstGeom prst="wedgeRoundRectCallout">
            <a:avLst>
              <a:gd name="adj1" fmla="val -65472"/>
              <a:gd name="adj2" fmla="val 21745"/>
              <a:gd name="adj3" fmla="val 1666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Dokumentera valda arbetssätt och utfall för patienter och för vårdsystemet</a:t>
            </a: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C9673359-F426-4423-9F69-7CD3BC1AA13D}"/>
              </a:ext>
            </a:extLst>
          </p:cNvPr>
          <p:cNvSpPr/>
          <p:nvPr/>
        </p:nvSpPr>
        <p:spPr>
          <a:xfrm>
            <a:off x="7200192" y="2333743"/>
            <a:ext cx="1724297" cy="597691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Förmedla kunskapsstöd</a:t>
            </a:r>
          </a:p>
        </p:txBody>
      </p:sp>
      <p:sp>
        <p:nvSpPr>
          <p:cNvPr id="29" name="Rektangel: rundade hörn 28">
            <a:extLst>
              <a:ext uri="{FF2B5EF4-FFF2-40B4-BE49-F238E27FC236}">
                <a16:creationId xmlns:a16="http://schemas.microsoft.com/office/drawing/2014/main" id="{21AFBCD1-6645-4171-A9E5-C50440FBF923}"/>
              </a:ext>
            </a:extLst>
          </p:cNvPr>
          <p:cNvSpPr/>
          <p:nvPr/>
        </p:nvSpPr>
        <p:spPr>
          <a:xfrm>
            <a:off x="6493287" y="4994538"/>
            <a:ext cx="1416949" cy="692409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Tillämpa arbetssätt</a:t>
            </a:r>
          </a:p>
        </p:txBody>
      </p:sp>
      <p:sp>
        <p:nvSpPr>
          <p:cNvPr id="30" name="Rektangel: rundade hörn 29">
            <a:extLst>
              <a:ext uri="{FF2B5EF4-FFF2-40B4-BE49-F238E27FC236}">
                <a16:creationId xmlns:a16="http://schemas.microsoft.com/office/drawing/2014/main" id="{C1A23874-5C7D-45C1-BFD6-D38380721B80}"/>
              </a:ext>
            </a:extLst>
          </p:cNvPr>
          <p:cNvSpPr/>
          <p:nvPr/>
        </p:nvSpPr>
        <p:spPr>
          <a:xfrm>
            <a:off x="2740237" y="4946523"/>
            <a:ext cx="2437875" cy="644888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Utvärdera tillämpning och utfall</a:t>
            </a:r>
          </a:p>
        </p:txBody>
      </p:sp>
      <p:sp>
        <p:nvSpPr>
          <p:cNvPr id="31" name="Rektangel: rundade hörn 30">
            <a:extLst>
              <a:ext uri="{FF2B5EF4-FFF2-40B4-BE49-F238E27FC236}">
                <a16:creationId xmlns:a16="http://schemas.microsoft.com/office/drawing/2014/main" id="{B0BB3FF2-6518-4171-8665-0BB092E1EB40}"/>
              </a:ext>
            </a:extLst>
          </p:cNvPr>
          <p:cNvSpPr/>
          <p:nvPr/>
        </p:nvSpPr>
        <p:spPr>
          <a:xfrm>
            <a:off x="3055828" y="1914254"/>
            <a:ext cx="1835640" cy="960719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Utveckla kunskapsstöd och tillämpning</a:t>
            </a:r>
          </a:p>
        </p:txBody>
      </p:sp>
      <p:sp>
        <p:nvSpPr>
          <p:cNvPr id="32" name="Rektangel: rundade hörn 31">
            <a:extLst>
              <a:ext uri="{FF2B5EF4-FFF2-40B4-BE49-F238E27FC236}">
                <a16:creationId xmlns:a16="http://schemas.microsoft.com/office/drawing/2014/main" id="{0903D17F-DC3D-4423-AACB-0F5360B2D5C8}"/>
              </a:ext>
            </a:extLst>
          </p:cNvPr>
          <p:cNvSpPr/>
          <p:nvPr/>
        </p:nvSpPr>
        <p:spPr>
          <a:xfrm>
            <a:off x="4169157" y="571325"/>
            <a:ext cx="3459825" cy="562675"/>
          </a:xfrm>
          <a:prstGeom prst="roundRect">
            <a:avLst/>
          </a:prstGeom>
          <a:ln w="381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Lär och förbättra kontinuerligt</a:t>
            </a:r>
          </a:p>
        </p:txBody>
      </p:sp>
      <p:sp>
        <p:nvSpPr>
          <p:cNvPr id="28" name="Pratbubbla: rektangel med rundade hörn 27">
            <a:extLst>
              <a:ext uri="{FF2B5EF4-FFF2-40B4-BE49-F238E27FC236}">
                <a16:creationId xmlns:a16="http://schemas.microsoft.com/office/drawing/2014/main" id="{D3A5416A-FA31-47DC-9C6E-37480C0EF5AF}"/>
              </a:ext>
            </a:extLst>
          </p:cNvPr>
          <p:cNvSpPr/>
          <p:nvPr/>
        </p:nvSpPr>
        <p:spPr>
          <a:xfrm>
            <a:off x="260595" y="783921"/>
            <a:ext cx="2901360" cy="960719"/>
          </a:xfrm>
          <a:prstGeom prst="wedgeRoundRectCallout">
            <a:avLst>
              <a:gd name="adj1" fmla="val 43444"/>
              <a:gd name="adj2" fmla="val 83649"/>
              <a:gd name="adj3" fmla="val 1666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Arbeta kontinuerligt med förbättring utifrån aktuell kunskap och erfarenhet</a:t>
            </a:r>
          </a:p>
        </p:txBody>
      </p:sp>
      <p:sp>
        <p:nvSpPr>
          <p:cNvPr id="27" name="Pratbubbla: rektangel med rundade hörn 26">
            <a:extLst>
              <a:ext uri="{FF2B5EF4-FFF2-40B4-BE49-F238E27FC236}">
                <a16:creationId xmlns:a16="http://schemas.microsoft.com/office/drawing/2014/main" id="{511AB2AF-367C-46F9-A360-184BD28C5034}"/>
              </a:ext>
            </a:extLst>
          </p:cNvPr>
          <p:cNvSpPr/>
          <p:nvPr/>
        </p:nvSpPr>
        <p:spPr>
          <a:xfrm>
            <a:off x="88529" y="2029398"/>
            <a:ext cx="2489975" cy="960719"/>
          </a:xfrm>
          <a:prstGeom prst="wedgeRoundRectCallout">
            <a:avLst>
              <a:gd name="adj1" fmla="val 65781"/>
              <a:gd name="adj2" fmla="val 5161"/>
              <a:gd name="adj3" fmla="val 1666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Initiera och dra nytta av forskning kring effektiva arbetssätt</a:t>
            </a:r>
          </a:p>
        </p:txBody>
      </p:sp>
    </p:spTree>
    <p:extLst>
      <p:ext uri="{BB962C8B-B14F-4D97-AF65-F5344CB8AC3E}">
        <p14:creationId xmlns:p14="http://schemas.microsoft.com/office/powerpoint/2010/main" val="398417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5" grpId="0" animBg="1"/>
      <p:bldP spid="26" grpId="0" animBg="1"/>
      <p:bldP spid="3" grpId="0" animBg="1"/>
      <p:bldP spid="29" grpId="0" animBg="1"/>
      <p:bldP spid="30" grpId="0" animBg="1"/>
      <p:bldP spid="31" grpId="0" animBg="1"/>
      <p:bldP spid="32" grpId="0" animBg="1"/>
      <p:bldP spid="28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555D5D-2249-1349-A35A-51770B334A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Regionernas beslut i korthet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AF3530-40F4-6343-8AA3-4F43274F3C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Beslut att: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Arbeta utifrån den gemensamma visionen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Samarbeta inom den gemensamma strukturen för kunskapsstyrning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Anpassa sin regionala och lokala kunskapsorganisation till den nationella programområdes- och samverkansstrukturen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Långsiktigt säkra en regional och lokal kunskapsorganisation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Avsätta resurser regionalt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sv-SE" dirty="0"/>
              <a:t>värdskap för programområden, ordförandeskap, processledare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sv-SE" dirty="0"/>
              <a:t>experter i nationella programområden (NPO), nationella arbetsgrupper (NAG) och nationella samverkansgrupper (NSG)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397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5A71D4-6B90-544A-89A0-7DD92235C0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CFC09437-8F89-A743-86CF-4B8E3061AE20}"/>
              </a:ext>
            </a:extLst>
          </p:cNvPr>
          <p:cNvGraphicFramePr>
            <a:graphicFrameLocks noGrp="1"/>
          </p:cNvGraphicFramePr>
          <p:nvPr/>
        </p:nvGraphicFramePr>
        <p:xfrm>
          <a:off x="-9" y="4"/>
          <a:ext cx="12192006" cy="7170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3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45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71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7140">
                  <a:extLst>
                    <a:ext uri="{9D8B030D-6E8A-4147-A177-3AD203B41FA5}">
                      <a16:colId xmlns:a16="http://schemas.microsoft.com/office/drawing/2014/main" val="3634603133"/>
                    </a:ext>
                  </a:extLst>
                </a:gridCol>
                <a:gridCol w="4993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42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949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9497">
                  <a:extLst>
                    <a:ext uri="{9D8B030D-6E8A-4147-A177-3AD203B41FA5}">
                      <a16:colId xmlns:a16="http://schemas.microsoft.com/office/drawing/2014/main" val="3611048713"/>
                    </a:ext>
                  </a:extLst>
                </a:gridCol>
                <a:gridCol w="4694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694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675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930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9185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91851">
                  <a:extLst>
                    <a:ext uri="{9D8B030D-6E8A-4147-A177-3AD203B41FA5}">
                      <a16:colId xmlns:a16="http://schemas.microsoft.com/office/drawing/2014/main" val="1051244451"/>
                    </a:ext>
                  </a:extLst>
                </a:gridCol>
                <a:gridCol w="46949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7330">
                  <a:extLst>
                    <a:ext uri="{9D8B030D-6E8A-4147-A177-3AD203B41FA5}">
                      <a16:colId xmlns:a16="http://schemas.microsoft.com/office/drawing/2014/main" val="1956462772"/>
                    </a:ext>
                  </a:extLst>
                </a:gridCol>
                <a:gridCol w="41733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249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92490">
                  <a:extLst>
                    <a:ext uri="{9D8B030D-6E8A-4147-A177-3AD203B41FA5}">
                      <a16:colId xmlns:a16="http://schemas.microsoft.com/office/drawing/2014/main" val="1385379159"/>
                    </a:ext>
                  </a:extLst>
                </a:gridCol>
                <a:gridCol w="392490">
                  <a:extLst>
                    <a:ext uri="{9D8B030D-6E8A-4147-A177-3AD203B41FA5}">
                      <a16:colId xmlns:a16="http://schemas.microsoft.com/office/drawing/2014/main" val="2773580905"/>
                    </a:ext>
                  </a:extLst>
                </a:gridCol>
                <a:gridCol w="392490">
                  <a:extLst>
                    <a:ext uri="{9D8B030D-6E8A-4147-A177-3AD203B41FA5}">
                      <a16:colId xmlns:a16="http://schemas.microsoft.com/office/drawing/2014/main" val="3616307915"/>
                    </a:ext>
                  </a:extLst>
                </a:gridCol>
                <a:gridCol w="392490">
                  <a:extLst>
                    <a:ext uri="{9D8B030D-6E8A-4147-A177-3AD203B41FA5}">
                      <a16:colId xmlns:a16="http://schemas.microsoft.com/office/drawing/2014/main" val="2521640188"/>
                    </a:ext>
                  </a:extLst>
                </a:gridCol>
                <a:gridCol w="392490">
                  <a:extLst>
                    <a:ext uri="{9D8B030D-6E8A-4147-A177-3AD203B41FA5}">
                      <a16:colId xmlns:a16="http://schemas.microsoft.com/office/drawing/2014/main" val="1256421835"/>
                    </a:ext>
                  </a:extLst>
                </a:gridCol>
              </a:tblGrid>
              <a:tr h="589829">
                <a:tc gridSpan="27">
                  <a:txBody>
                    <a:bodyPr/>
                    <a:lstStyle/>
                    <a:p>
                      <a:pPr algn="l" defTabSz="454025"/>
                      <a:r>
                        <a:rPr lang="sv-SE" sz="1600" dirty="0"/>
                        <a:t>Nationella Programområden (NPO)               </a:t>
                      </a:r>
                      <a:r>
                        <a:rPr lang="sv-SE" sz="1400" b="0" dirty="0"/>
                        <a:t>Respektive NPO speglar hela vårdkedjan: prevention, primärvård, specialistvård, </a:t>
                      </a:r>
                      <a:br>
                        <a:rPr lang="sv-SE" sz="1600" dirty="0"/>
                      </a:br>
                      <a:r>
                        <a:rPr lang="sv-SE" sz="1400" b="0" dirty="0">
                          <a:solidFill>
                            <a:schemeClr val="bg1"/>
                          </a:solidFill>
                        </a:rPr>
                        <a:t>(Regionalt värdskap)                                                     </a:t>
                      </a:r>
                      <a:r>
                        <a:rPr lang="sv-SE" sz="1400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v-SE" sz="1400" b="0" dirty="0">
                          <a:solidFill>
                            <a:schemeClr val="bg1"/>
                          </a:solidFill>
                        </a:rPr>
                        <a:t>rehabilitering, </a:t>
                      </a:r>
                      <a:r>
                        <a:rPr lang="sv-SE" sz="1400" b="0" baseline="0" dirty="0">
                          <a:solidFill>
                            <a:schemeClr val="bg1"/>
                          </a:solidFill>
                        </a:rPr>
                        <a:t>omvårdnad etc.</a:t>
                      </a:r>
                      <a:endParaRPr lang="sv-SE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187" marR="91187" marT="45594" marB="45594">
                    <a:solidFill>
                      <a:srgbClr val="377D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defTabSz="454025"/>
                      <a:endParaRPr lang="sv-SE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77D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defTabSz="454025"/>
                      <a:endParaRPr lang="sv-SE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77D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defTabSz="454025"/>
                      <a:endParaRPr lang="sv-SE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77D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defTabSz="454025"/>
                      <a:endParaRPr lang="sv-SE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187" marR="91187" marT="45594" marB="45594">
                    <a:solidFill>
                      <a:srgbClr val="377D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defTabSz="454025"/>
                      <a:endParaRPr lang="sv-SE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187" marR="91187" marT="45594" marB="45594">
                    <a:solidFill>
                      <a:srgbClr val="377D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9326">
                <a:tc>
                  <a:txBody>
                    <a:bodyPr/>
                    <a:lstStyle/>
                    <a:p>
                      <a:pPr lvl="1" algn="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Akut vård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Barn och ungdomars hälsa</a:t>
                      </a:r>
                    </a:p>
                    <a:p>
                      <a:pPr marL="45720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  <a:p>
                      <a:pPr marL="45720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 marL="91187" marR="91187" marT="45594" marB="45594" vert="vert270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Cancersjukdomar </a:t>
                      </a:r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(utgörs av RCC i samverkan )</a:t>
                      </a: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Endokrina sjukdomar</a:t>
                      </a: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sv-SE" sz="1400" dirty="0"/>
                        <a:t>Hjärt-</a:t>
                      </a:r>
                      <a:r>
                        <a:rPr lang="sv-SE" sz="1400" baseline="0" dirty="0"/>
                        <a:t> och </a:t>
                      </a:r>
                      <a:r>
                        <a:rPr lang="sv-SE" sz="1400" dirty="0"/>
                        <a:t>kärlsjukdomar</a:t>
                      </a:r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Hud- och könssjukdomar</a:t>
                      </a:r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Infektionssjukdomar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Kirurgi och plastikkirurgi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Kvinnosjukdomar och förlossning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sv-SE" sz="1400" dirty="0"/>
                        <a:t>Levnadsvanor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Lung- och allergisjukdomar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Nationellt</a:t>
                      </a:r>
                      <a:r>
                        <a:rPr lang="sv-SE" sz="1400" baseline="0" dirty="0"/>
                        <a:t> primärvårdsråd</a:t>
                      </a:r>
                      <a:endParaRPr lang="sv-SE" sz="1400" dirty="0"/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sv-SE" sz="1400" dirty="0"/>
                        <a:t>Nervsystemets sjukdomar</a:t>
                      </a:r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1400" dirty="0"/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Njur- och urinvägs</a:t>
                      </a:r>
                      <a:r>
                        <a:rPr lang="sv-SE" sz="1400" baseline="0" dirty="0"/>
                        <a:t>sjukdomar</a:t>
                      </a:r>
                      <a:endParaRPr lang="sv-SE" sz="1400" dirty="0"/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Mag- och tarmsjukdomar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Medicinsk diagnostik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err="1">
                          <a:latin typeface="+mn-lt"/>
                        </a:rPr>
                        <a:t>Perioperativ</a:t>
                      </a:r>
                      <a:r>
                        <a:rPr lang="sv-SE" sz="1400" dirty="0">
                          <a:latin typeface="+mn-lt"/>
                        </a:rPr>
                        <a:t> vård, intensivvård och transplantation</a:t>
                      </a:r>
                      <a:endParaRPr lang="sv-SE" sz="1400" dirty="0"/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Psykisk hälsa</a:t>
                      </a:r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Rehabilitering, habilitering och försäkringsmedicin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Reumatiska</a:t>
                      </a:r>
                      <a:r>
                        <a:rPr lang="sv-SE" sz="1400" baseline="0" dirty="0"/>
                        <a:t> sjukdomar</a:t>
                      </a:r>
                      <a:endParaRPr lang="sv-SE" sz="1400" dirty="0"/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Rörelseorganens sjukdomar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Sällsynta sjukdomar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Tandvård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Äldres hälsa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Ögonsjukdomar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Öron-,</a:t>
                      </a:r>
                      <a:r>
                        <a:rPr lang="sv-SE" sz="1400" baseline="0" dirty="0"/>
                        <a:t> </a:t>
                      </a:r>
                      <a:r>
                        <a:rPr lang="sv-SE" sz="1400" dirty="0"/>
                        <a:t>näsa-</a:t>
                      </a:r>
                      <a:r>
                        <a:rPr lang="sv-SE" sz="1400" baseline="0" dirty="0"/>
                        <a:t> och </a:t>
                      </a:r>
                      <a:r>
                        <a:rPr lang="sv-SE" sz="1400" dirty="0"/>
                        <a:t>halssjukdomar</a:t>
                      </a: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187" marR="91187" marT="45594" marB="45594" vert="vert27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125">
                <a:tc gridSpan="2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dirty="0">
                          <a:solidFill>
                            <a:schemeClr val="bg1"/>
                          </a:solidFill>
                        </a:rPr>
                        <a:t>Nationella samverkansgrupper (NSG)</a:t>
                      </a:r>
                      <a:endParaRPr lang="sv-SE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BF9B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BF9BA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BF9BA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BF9BA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BF9BA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BF9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809">
                <a:tc gridSpan="2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Metoder för kunskapsstöd</a:t>
                      </a: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809">
                <a:tc gridSpan="2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Kvalitetsregister</a:t>
                      </a: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809">
                <a:tc gridSpan="2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Uppföljning och analys </a:t>
                      </a: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243">
                <a:tc gridSpan="27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Läkemedel/medicinteknik</a:t>
                      </a: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809">
                <a:tc gridSpan="2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Forskning/Life Science</a:t>
                      </a: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809">
                <a:tc gridSpan="2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latin typeface="+mn-lt"/>
                        </a:rPr>
                        <a:t>Patientsäkerhet</a:t>
                      </a: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809">
                <a:tc gridSpan="2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latin typeface="+mn-lt"/>
                        </a:rPr>
                        <a:t>Strukturerad vårdinformation</a:t>
                      </a: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809">
                <a:tc gridSpan="2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latin typeface="+mn-lt"/>
                        </a:rPr>
                        <a:t>Stöd för utveckling</a:t>
                      </a: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31380"/>
                  </a:ext>
                </a:extLst>
              </a:tr>
              <a:tr h="312809">
                <a:tc gridSpan="2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Tillfälliga satsningar</a:t>
                      </a: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EBF2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751506"/>
                  </a:ext>
                </a:extLst>
              </a:tr>
              <a:tr h="312809">
                <a:tc gridSpan="2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EBF2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965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831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ubrik 1">
            <a:extLst>
              <a:ext uri="{FF2B5EF4-FFF2-40B4-BE49-F238E27FC236}">
                <a16:creationId xmlns:a16="http://schemas.microsoft.com/office/drawing/2014/main" id="{2CF838A7-1595-43FF-B924-F60F571A0B0C}"/>
              </a:ext>
            </a:extLst>
          </p:cNvPr>
          <p:cNvSpPr txBox="1">
            <a:spLocks/>
          </p:cNvSpPr>
          <p:nvPr/>
        </p:nvSpPr>
        <p:spPr>
          <a:xfrm>
            <a:off x="842892" y="129947"/>
            <a:ext cx="10506217" cy="745324"/>
          </a:xfrm>
          <a:prstGeom prst="rect">
            <a:avLst/>
          </a:prstGeom>
        </p:spPr>
        <p:txBody>
          <a:bodyPr vert="horz" lIns="82935" tIns="41468" rIns="82935" bIns="41468" rtlCol="0" anchor="ctr">
            <a:normAutofit/>
          </a:bodyPr>
          <a:lstStyle>
            <a:lvl1pPr algn="l" defTabSz="10073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624">
              <a:defRPr/>
            </a:pPr>
            <a:r>
              <a:rPr lang="sv-SE" sz="4396">
                <a:solidFill>
                  <a:srgbClr val="5B9BD5">
                    <a:lumMod val="75000"/>
                  </a:srgbClr>
                </a:solidFill>
                <a:latin typeface="Calibri Light" panose="020F0302020204030204"/>
              </a:rPr>
              <a:t>Regionala programområdesgrupper (RPO)</a:t>
            </a:r>
            <a:endParaRPr lang="sv-SE" sz="4396" dirty="0">
              <a:solidFill>
                <a:srgbClr val="5B9BD5">
                  <a:lumMod val="75000"/>
                </a:srgbClr>
              </a:solidFill>
              <a:latin typeface="Calibri Light" panose="020F0302020204030204"/>
            </a:endParaRPr>
          </a:p>
        </p:txBody>
      </p:sp>
      <p:grpSp>
        <p:nvGrpSpPr>
          <p:cNvPr id="34" name="Grupp 33">
            <a:extLst>
              <a:ext uri="{FF2B5EF4-FFF2-40B4-BE49-F238E27FC236}">
                <a16:creationId xmlns:a16="http://schemas.microsoft.com/office/drawing/2014/main" id="{2DA95AE4-2FA1-414C-B12D-E836142708D1}"/>
              </a:ext>
            </a:extLst>
          </p:cNvPr>
          <p:cNvGrpSpPr>
            <a:grpSpLocks noChangeAspect="1"/>
          </p:cNvGrpSpPr>
          <p:nvPr/>
        </p:nvGrpSpPr>
        <p:grpSpPr>
          <a:xfrm>
            <a:off x="224319" y="875270"/>
            <a:ext cx="11806971" cy="5180285"/>
            <a:chOff x="-428199" y="835849"/>
            <a:chExt cx="12392245" cy="5565751"/>
          </a:xfrm>
        </p:grpSpPr>
        <p:sp>
          <p:nvSpPr>
            <p:cNvPr id="35" name="Ellips 34">
              <a:extLst>
                <a:ext uri="{FF2B5EF4-FFF2-40B4-BE49-F238E27FC236}">
                  <a16:creationId xmlns:a16="http://schemas.microsoft.com/office/drawing/2014/main" id="{7FDA9977-A946-44EB-8C0E-9BF241D4DB49}"/>
                </a:ext>
              </a:extLst>
            </p:cNvPr>
            <p:cNvSpPr/>
            <p:nvPr/>
          </p:nvSpPr>
          <p:spPr>
            <a:xfrm>
              <a:off x="-428199" y="835849"/>
              <a:ext cx="12392245" cy="5565751"/>
            </a:xfrm>
            <a:prstGeom prst="ellipse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624">
                <a:defRPr/>
              </a:pPr>
              <a:endParaRPr lang="sv-SE" sz="1799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222B4C2A-DA9F-4EAE-AF3A-1ACB8B48DD36}"/>
                </a:ext>
              </a:extLst>
            </p:cNvPr>
            <p:cNvSpPr txBox="1"/>
            <p:nvPr/>
          </p:nvSpPr>
          <p:spPr>
            <a:xfrm>
              <a:off x="4091087" y="1045914"/>
              <a:ext cx="3333227" cy="694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624">
                <a:defRPr/>
              </a:pPr>
              <a:r>
                <a:rPr lang="sv-SE" sz="1799" kern="0" dirty="0">
                  <a:solidFill>
                    <a:prstClr val="black"/>
                  </a:solidFill>
                  <a:latin typeface="Calibri" panose="020F0502020204030204"/>
                </a:rPr>
                <a:t>Samhället och befolkningen i Stockholms län och på Gotland</a:t>
              </a:r>
            </a:p>
          </p:txBody>
        </p:sp>
        <p:sp>
          <p:nvSpPr>
            <p:cNvPr id="37" name="Pil: höger 36">
              <a:extLst>
                <a:ext uri="{FF2B5EF4-FFF2-40B4-BE49-F238E27FC236}">
                  <a16:creationId xmlns:a16="http://schemas.microsoft.com/office/drawing/2014/main" id="{59F486A8-FF62-4C4F-B667-8B38969C8CA8}"/>
                </a:ext>
              </a:extLst>
            </p:cNvPr>
            <p:cNvSpPr/>
            <p:nvPr/>
          </p:nvSpPr>
          <p:spPr>
            <a:xfrm>
              <a:off x="857431" y="2159021"/>
              <a:ext cx="10155275" cy="1463040"/>
            </a:xfrm>
            <a:prstGeom prst="rightArrow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624">
                <a:defRPr/>
              </a:pPr>
              <a:r>
                <a:rPr lang="sv-SE" sz="1799" b="1" kern="0" dirty="0">
                  <a:solidFill>
                    <a:prstClr val="black"/>
                  </a:solidFill>
                  <a:latin typeface="Calibri" panose="020F0502020204030204"/>
                </a:rPr>
                <a:t>Hälso- och sjukvård:</a:t>
              </a:r>
              <a:br>
                <a:rPr lang="sv-SE" sz="1799" kern="0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sv-SE" sz="1799" kern="0" dirty="0">
                  <a:solidFill>
                    <a:prstClr val="black"/>
                  </a:solidFill>
                  <a:latin typeface="Calibri" panose="020F0502020204030204"/>
                </a:rPr>
                <a:t>Prevention – Hälsofrämjande – Identifiera ohälsa (diagnostik) – Vård, behandling, (re-)habilitering</a:t>
              </a:r>
            </a:p>
          </p:txBody>
        </p:sp>
        <p:sp>
          <p:nvSpPr>
            <p:cNvPr id="38" name="Rektangel: rundade hörn 37">
              <a:extLst>
                <a:ext uri="{FF2B5EF4-FFF2-40B4-BE49-F238E27FC236}">
                  <a16:creationId xmlns:a16="http://schemas.microsoft.com/office/drawing/2014/main" id="{69951C75-E806-487F-8749-9E49220FAA51}"/>
                </a:ext>
              </a:extLst>
            </p:cNvPr>
            <p:cNvSpPr/>
            <p:nvPr/>
          </p:nvSpPr>
          <p:spPr>
            <a:xfrm>
              <a:off x="5205045" y="5628378"/>
              <a:ext cx="1631853" cy="590843"/>
            </a:xfrm>
            <a:prstGeom prst="roundRect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624">
                <a:defRPr/>
              </a:pPr>
              <a:r>
                <a:rPr lang="sv-SE" sz="1799" kern="0" dirty="0">
                  <a:solidFill>
                    <a:prstClr val="white"/>
                  </a:solidFill>
                  <a:latin typeface="Calibri" panose="020F0502020204030204"/>
                </a:rPr>
                <a:t>Stödresurser</a:t>
              </a:r>
            </a:p>
          </p:txBody>
        </p:sp>
        <p:sp>
          <p:nvSpPr>
            <p:cNvPr id="39" name="Rektangel: rundade hörn 38">
              <a:extLst>
                <a:ext uri="{FF2B5EF4-FFF2-40B4-BE49-F238E27FC236}">
                  <a16:creationId xmlns:a16="http://schemas.microsoft.com/office/drawing/2014/main" id="{2DA1440B-47A7-4238-8AA0-DC89A0D7DC31}"/>
                </a:ext>
              </a:extLst>
            </p:cNvPr>
            <p:cNvSpPr/>
            <p:nvPr/>
          </p:nvSpPr>
          <p:spPr>
            <a:xfrm>
              <a:off x="1983545" y="4905975"/>
              <a:ext cx="8074855" cy="590843"/>
            </a:xfrm>
            <a:prstGeom prst="roundRect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624">
                <a:defRPr/>
              </a:pPr>
              <a:r>
                <a:rPr lang="sv-SE" sz="1799" kern="0" dirty="0">
                  <a:solidFill>
                    <a:prstClr val="white"/>
                  </a:solidFill>
                  <a:latin typeface="Calibri" panose="020F0502020204030204"/>
                </a:rPr>
                <a:t>Regional programområdesgrupp (RPO)</a:t>
              </a:r>
            </a:p>
          </p:txBody>
        </p: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A785A8E1-782C-4482-8C25-BDF8C64C2BF4}"/>
              </a:ext>
            </a:extLst>
          </p:cNvPr>
          <p:cNvGrpSpPr/>
          <p:nvPr/>
        </p:nvGrpSpPr>
        <p:grpSpPr>
          <a:xfrm>
            <a:off x="492249" y="2292803"/>
            <a:ext cx="1173230" cy="1435943"/>
            <a:chOff x="601544" y="2291788"/>
            <a:chExt cx="1174277" cy="1437226"/>
          </a:xfrm>
        </p:grpSpPr>
        <p:pic>
          <p:nvPicPr>
            <p:cNvPr id="41" name="Bild 40" descr="Vuxen och barn">
              <a:extLst>
                <a:ext uri="{FF2B5EF4-FFF2-40B4-BE49-F238E27FC236}">
                  <a16:creationId xmlns:a16="http://schemas.microsoft.com/office/drawing/2014/main" id="{6A2787DA-A20F-42D7-8458-8AD878002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0416" y="2291788"/>
              <a:ext cx="914400" cy="914400"/>
            </a:xfrm>
            <a:prstGeom prst="rect">
              <a:avLst/>
            </a:prstGeom>
          </p:spPr>
        </p:pic>
        <p:sp>
          <p:nvSpPr>
            <p:cNvPr id="42" name="textruta 41">
              <a:extLst>
                <a:ext uri="{FF2B5EF4-FFF2-40B4-BE49-F238E27FC236}">
                  <a16:creationId xmlns:a16="http://schemas.microsoft.com/office/drawing/2014/main" id="{20112B53-A5A6-4F99-BC4B-9243FEA73D3C}"/>
                </a:ext>
              </a:extLst>
            </p:cNvPr>
            <p:cNvSpPr txBox="1"/>
            <p:nvPr/>
          </p:nvSpPr>
          <p:spPr>
            <a:xfrm>
              <a:off x="601544" y="3082363"/>
              <a:ext cx="1174277" cy="646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624">
                <a:defRPr/>
              </a:pPr>
              <a:r>
                <a:rPr lang="sv-SE" sz="1799" dirty="0">
                  <a:solidFill>
                    <a:prstClr val="black"/>
                  </a:solidFill>
                  <a:latin typeface="Calibri" panose="020F0502020204030204"/>
                </a:rPr>
                <a:t>RPO:s målgrupp</a:t>
              </a:r>
            </a:p>
          </p:txBody>
        </p:sp>
      </p:grpSp>
      <p:pic>
        <p:nvPicPr>
          <p:cNvPr id="43" name="Bild 42" descr="Stad">
            <a:extLst>
              <a:ext uri="{FF2B5EF4-FFF2-40B4-BE49-F238E27FC236}">
                <a16:creationId xmlns:a16="http://schemas.microsoft.com/office/drawing/2014/main" id="{86CE1203-F5BA-49E6-886A-D4DCE1B98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7223" y="3145555"/>
            <a:ext cx="913584" cy="913584"/>
          </a:xfrm>
          <a:prstGeom prst="rect">
            <a:avLst/>
          </a:prstGeom>
        </p:spPr>
      </p:pic>
      <p:sp>
        <p:nvSpPr>
          <p:cNvPr id="44" name="textruta 43">
            <a:extLst>
              <a:ext uri="{FF2B5EF4-FFF2-40B4-BE49-F238E27FC236}">
                <a16:creationId xmlns:a16="http://schemas.microsoft.com/office/drawing/2014/main" id="{C14DC054-7636-456D-B900-742835D389B6}"/>
              </a:ext>
            </a:extLst>
          </p:cNvPr>
          <p:cNvSpPr txBox="1"/>
          <p:nvPr/>
        </p:nvSpPr>
        <p:spPr>
          <a:xfrm>
            <a:off x="5172900" y="3895309"/>
            <a:ext cx="1513124" cy="64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624">
              <a:defRPr/>
            </a:pPr>
            <a:r>
              <a:rPr lang="sv-SE" sz="1799" dirty="0">
                <a:solidFill>
                  <a:prstClr val="black"/>
                </a:solidFill>
                <a:latin typeface="Calibri" panose="020F0502020204030204"/>
              </a:rPr>
              <a:t>Vårdgivare inklusive USV</a:t>
            </a:r>
          </a:p>
        </p:txBody>
      </p:sp>
      <p:pic>
        <p:nvPicPr>
          <p:cNvPr id="45" name="Bild 44" descr="Nedåtgående trend">
            <a:extLst>
              <a:ext uri="{FF2B5EF4-FFF2-40B4-BE49-F238E27FC236}">
                <a16:creationId xmlns:a16="http://schemas.microsoft.com/office/drawing/2014/main" id="{0456C71E-065E-49A3-A0EE-D5596C426F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88498" y="3300258"/>
            <a:ext cx="913584" cy="913584"/>
          </a:xfrm>
          <a:prstGeom prst="rect">
            <a:avLst/>
          </a:prstGeom>
        </p:spPr>
      </p:pic>
      <p:pic>
        <p:nvPicPr>
          <p:cNvPr id="46" name="Bild 45" descr="Uppåtgående trend">
            <a:extLst>
              <a:ext uri="{FF2B5EF4-FFF2-40B4-BE49-F238E27FC236}">
                <a16:creationId xmlns:a16="http://schemas.microsoft.com/office/drawing/2014/main" id="{9A745764-BFA9-472B-842D-1FFF43B661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67770" y="3300258"/>
            <a:ext cx="913584" cy="913584"/>
          </a:xfrm>
          <a:prstGeom prst="rect">
            <a:avLst/>
          </a:prstGeom>
        </p:spPr>
      </p:pic>
      <p:pic>
        <p:nvPicPr>
          <p:cNvPr id="47" name="Bild 46" descr="Stapeldiagram">
            <a:extLst>
              <a:ext uri="{FF2B5EF4-FFF2-40B4-BE49-F238E27FC236}">
                <a16:creationId xmlns:a16="http://schemas.microsoft.com/office/drawing/2014/main" id="{A4504488-2497-4390-BDCC-EF5C5BA7B6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92273" y="3300258"/>
            <a:ext cx="913584" cy="913584"/>
          </a:xfrm>
          <a:prstGeom prst="rect">
            <a:avLst/>
          </a:prstGeom>
        </p:spPr>
      </p:pic>
      <p:sp>
        <p:nvSpPr>
          <p:cNvPr id="48" name="textruta 47">
            <a:extLst>
              <a:ext uri="{FF2B5EF4-FFF2-40B4-BE49-F238E27FC236}">
                <a16:creationId xmlns:a16="http://schemas.microsoft.com/office/drawing/2014/main" id="{AEDE4961-BC7F-4529-A1E5-4D7486929AFD}"/>
              </a:ext>
            </a:extLst>
          </p:cNvPr>
          <p:cNvSpPr txBox="1"/>
          <p:nvPr/>
        </p:nvSpPr>
        <p:spPr>
          <a:xfrm>
            <a:off x="7735021" y="4069674"/>
            <a:ext cx="2789081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624">
              <a:defRPr/>
            </a:pPr>
            <a:r>
              <a:rPr lang="sv-SE" sz="1799" dirty="0">
                <a:solidFill>
                  <a:prstClr val="black"/>
                </a:solidFill>
                <a:latin typeface="Calibri" panose="020F0502020204030204"/>
              </a:rPr>
              <a:t>Process- och resultatmått</a:t>
            </a:r>
          </a:p>
        </p:txBody>
      </p:sp>
      <p:sp>
        <p:nvSpPr>
          <p:cNvPr id="49" name="Båge 48">
            <a:extLst>
              <a:ext uri="{FF2B5EF4-FFF2-40B4-BE49-F238E27FC236}">
                <a16:creationId xmlns:a16="http://schemas.microsoft.com/office/drawing/2014/main" id="{61DE60D1-70E8-4BD7-80B9-429D539BABA4}"/>
              </a:ext>
            </a:extLst>
          </p:cNvPr>
          <p:cNvSpPr/>
          <p:nvPr/>
        </p:nvSpPr>
        <p:spPr>
          <a:xfrm rot="2380327">
            <a:off x="5685825" y="3038804"/>
            <a:ext cx="1738476" cy="1985919"/>
          </a:xfrm>
          <a:prstGeom prst="arc">
            <a:avLst>
              <a:gd name="adj1" fmla="val 16376857"/>
              <a:gd name="adj2" fmla="val 20942671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algn="ctr" defTabSz="913624">
              <a:defRPr/>
            </a:pPr>
            <a:endParaRPr lang="sv-SE" sz="1799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Båge 49">
            <a:extLst>
              <a:ext uri="{FF2B5EF4-FFF2-40B4-BE49-F238E27FC236}">
                <a16:creationId xmlns:a16="http://schemas.microsoft.com/office/drawing/2014/main" id="{1F5BE7BB-7F24-4192-A964-643E2DF08C38}"/>
              </a:ext>
            </a:extLst>
          </p:cNvPr>
          <p:cNvSpPr/>
          <p:nvPr/>
        </p:nvSpPr>
        <p:spPr>
          <a:xfrm rot="19219673" flipH="1">
            <a:off x="4667559" y="3029287"/>
            <a:ext cx="1738476" cy="1985919"/>
          </a:xfrm>
          <a:prstGeom prst="arc">
            <a:avLst>
              <a:gd name="adj1" fmla="val 16376857"/>
              <a:gd name="adj2" fmla="val 20942671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algn="ctr" defTabSz="913624">
              <a:defRPr/>
            </a:pPr>
            <a:endParaRPr lang="sv-SE" sz="1799" kern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1" name="Grupp 50">
            <a:extLst>
              <a:ext uri="{FF2B5EF4-FFF2-40B4-BE49-F238E27FC236}">
                <a16:creationId xmlns:a16="http://schemas.microsoft.com/office/drawing/2014/main" id="{CA6D788B-6DBD-4428-9E5C-D38427124AA3}"/>
              </a:ext>
            </a:extLst>
          </p:cNvPr>
          <p:cNvGrpSpPr/>
          <p:nvPr/>
        </p:nvGrpSpPr>
        <p:grpSpPr>
          <a:xfrm>
            <a:off x="10893784" y="2283286"/>
            <a:ext cx="1173230" cy="1435943"/>
            <a:chOff x="601544" y="2291788"/>
            <a:chExt cx="1174277" cy="1437226"/>
          </a:xfrm>
        </p:grpSpPr>
        <p:pic>
          <p:nvPicPr>
            <p:cNvPr id="52" name="Bild 51" descr="Vuxen och barn">
              <a:extLst>
                <a:ext uri="{FF2B5EF4-FFF2-40B4-BE49-F238E27FC236}">
                  <a16:creationId xmlns:a16="http://schemas.microsoft.com/office/drawing/2014/main" id="{19E21B75-56EC-410C-AA55-79F5BAFD4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0416" y="2291788"/>
              <a:ext cx="914400" cy="914400"/>
            </a:xfrm>
            <a:prstGeom prst="rect">
              <a:avLst/>
            </a:prstGeom>
          </p:spPr>
        </p:pic>
        <p:sp>
          <p:nvSpPr>
            <p:cNvPr id="53" name="textruta 52">
              <a:extLst>
                <a:ext uri="{FF2B5EF4-FFF2-40B4-BE49-F238E27FC236}">
                  <a16:creationId xmlns:a16="http://schemas.microsoft.com/office/drawing/2014/main" id="{D9E9445B-B9EE-4A5A-BDE0-ED73D247A916}"/>
                </a:ext>
              </a:extLst>
            </p:cNvPr>
            <p:cNvSpPr txBox="1"/>
            <p:nvPr/>
          </p:nvSpPr>
          <p:spPr>
            <a:xfrm>
              <a:off x="601544" y="3082363"/>
              <a:ext cx="1174277" cy="646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624">
                <a:defRPr/>
              </a:pPr>
              <a:r>
                <a:rPr lang="sv-SE" sz="1799" dirty="0">
                  <a:solidFill>
                    <a:prstClr val="black"/>
                  </a:solidFill>
                  <a:latin typeface="Calibri" panose="020F0502020204030204"/>
                </a:rPr>
                <a:t>RPO:s målgrupp</a:t>
              </a:r>
            </a:p>
          </p:txBody>
        </p:sp>
      </p:grpSp>
      <p:pic>
        <p:nvPicPr>
          <p:cNvPr id="54" name="Bild 53" descr="Checklista">
            <a:extLst>
              <a:ext uri="{FF2B5EF4-FFF2-40B4-BE49-F238E27FC236}">
                <a16:creationId xmlns:a16="http://schemas.microsoft.com/office/drawing/2014/main" id="{8EA18415-15C2-4491-8639-A52DC5FD6B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64591" y="3283273"/>
            <a:ext cx="913584" cy="913584"/>
          </a:xfrm>
          <a:prstGeom prst="rect">
            <a:avLst/>
          </a:prstGeom>
        </p:spPr>
      </p:pic>
      <p:sp>
        <p:nvSpPr>
          <p:cNvPr id="55" name="textruta 54">
            <a:extLst>
              <a:ext uri="{FF2B5EF4-FFF2-40B4-BE49-F238E27FC236}">
                <a16:creationId xmlns:a16="http://schemas.microsoft.com/office/drawing/2014/main" id="{E51B1ED6-3493-4209-AEF4-3B5ED19A5C7B}"/>
              </a:ext>
            </a:extLst>
          </p:cNvPr>
          <p:cNvSpPr txBox="1"/>
          <p:nvPr/>
        </p:nvSpPr>
        <p:spPr>
          <a:xfrm>
            <a:off x="3053311" y="4035663"/>
            <a:ext cx="1148395" cy="64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624">
              <a:defRPr/>
            </a:pPr>
            <a:r>
              <a:rPr lang="sv-SE" sz="1799" dirty="0">
                <a:solidFill>
                  <a:prstClr val="black"/>
                </a:solidFill>
                <a:latin typeface="Calibri" panose="020F0502020204030204"/>
              </a:rPr>
              <a:t>Kunskaps-stöd</a:t>
            </a:r>
          </a:p>
        </p:txBody>
      </p:sp>
      <p:sp>
        <p:nvSpPr>
          <p:cNvPr id="56" name="Pratbubbla: rektangel med rundade hörn 55">
            <a:extLst>
              <a:ext uri="{FF2B5EF4-FFF2-40B4-BE49-F238E27FC236}">
                <a16:creationId xmlns:a16="http://schemas.microsoft.com/office/drawing/2014/main" id="{1483BC99-8800-439F-B998-0C61148BE732}"/>
              </a:ext>
            </a:extLst>
          </p:cNvPr>
          <p:cNvSpPr/>
          <p:nvPr/>
        </p:nvSpPr>
        <p:spPr>
          <a:xfrm>
            <a:off x="357437" y="1605249"/>
            <a:ext cx="922725" cy="678038"/>
          </a:xfrm>
          <a:prstGeom prst="wedgeRoundRectCallout">
            <a:avLst>
              <a:gd name="adj1" fmla="val -2269"/>
              <a:gd name="adj2" fmla="val 72325"/>
              <a:gd name="adj3" fmla="val 16667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624">
              <a:defRPr/>
            </a:pPr>
            <a:r>
              <a:rPr lang="sv-SE" sz="1799" kern="0" dirty="0">
                <a:solidFill>
                  <a:prstClr val="black"/>
                </a:solidFill>
                <a:latin typeface="Calibri" panose="020F0502020204030204"/>
              </a:rPr>
              <a:t>Vård-behov</a:t>
            </a:r>
          </a:p>
        </p:txBody>
      </p:sp>
      <p:sp>
        <p:nvSpPr>
          <p:cNvPr id="57" name="Pratbubbla: rektangel med rundade hörn 56">
            <a:extLst>
              <a:ext uri="{FF2B5EF4-FFF2-40B4-BE49-F238E27FC236}">
                <a16:creationId xmlns:a16="http://schemas.microsoft.com/office/drawing/2014/main" id="{5DC9533D-00CF-4A68-ABDA-36181D1546F9}"/>
              </a:ext>
            </a:extLst>
          </p:cNvPr>
          <p:cNvSpPr/>
          <p:nvPr/>
        </p:nvSpPr>
        <p:spPr>
          <a:xfrm>
            <a:off x="10888083" y="1377556"/>
            <a:ext cx="1227743" cy="845107"/>
          </a:xfrm>
          <a:prstGeom prst="wedgeRoundRectCallout">
            <a:avLst>
              <a:gd name="adj1" fmla="val 4707"/>
              <a:gd name="adj2" fmla="val 72325"/>
              <a:gd name="adj3" fmla="val 16667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624">
              <a:defRPr/>
            </a:pPr>
            <a:r>
              <a:rPr lang="sv-SE" sz="1799" kern="0" dirty="0">
                <a:solidFill>
                  <a:prstClr val="black"/>
                </a:solidFill>
                <a:latin typeface="Calibri" panose="020F0502020204030204"/>
              </a:rPr>
              <a:t>Tillgodo-sett vård-behov</a:t>
            </a:r>
          </a:p>
        </p:txBody>
      </p:sp>
      <p:sp>
        <p:nvSpPr>
          <p:cNvPr id="58" name="Rektangel: rundade hörn 57">
            <a:extLst>
              <a:ext uri="{FF2B5EF4-FFF2-40B4-BE49-F238E27FC236}">
                <a16:creationId xmlns:a16="http://schemas.microsoft.com/office/drawing/2014/main" id="{48A0A334-6C6C-4FA1-A446-65D8796B87F0}"/>
              </a:ext>
            </a:extLst>
          </p:cNvPr>
          <p:cNvSpPr/>
          <p:nvPr/>
        </p:nvSpPr>
        <p:spPr>
          <a:xfrm>
            <a:off x="9212288" y="920765"/>
            <a:ext cx="1424548" cy="913584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359" tIns="45679" rIns="91359" bIns="456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624">
              <a:defRPr/>
            </a:pPr>
            <a:r>
              <a:rPr lang="sv-SE" sz="1799" kern="0" dirty="0">
                <a:solidFill>
                  <a:prstClr val="black"/>
                </a:solidFill>
                <a:latin typeface="Calibri" panose="020F0502020204030204"/>
              </a:rPr>
              <a:t>God hälsa och vård på lika villkor</a:t>
            </a:r>
          </a:p>
        </p:txBody>
      </p:sp>
      <p:sp>
        <p:nvSpPr>
          <p:cNvPr id="59" name="Pratbubbla: rektangel med rundade hörn 58">
            <a:extLst>
              <a:ext uri="{FF2B5EF4-FFF2-40B4-BE49-F238E27FC236}">
                <a16:creationId xmlns:a16="http://schemas.microsoft.com/office/drawing/2014/main" id="{93607161-828B-4C09-9EB0-E55339E419C5}"/>
              </a:ext>
            </a:extLst>
          </p:cNvPr>
          <p:cNvSpPr/>
          <p:nvPr/>
        </p:nvSpPr>
        <p:spPr>
          <a:xfrm>
            <a:off x="492249" y="3785526"/>
            <a:ext cx="1793069" cy="1122042"/>
          </a:xfrm>
          <a:prstGeom prst="wedgeRoundRectCallout">
            <a:avLst>
              <a:gd name="adj1" fmla="val 73113"/>
              <a:gd name="adj2" fmla="val 6170"/>
              <a:gd name="adj3" fmla="val 16667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624">
              <a:defRPr/>
            </a:pPr>
            <a:r>
              <a:rPr lang="sv-SE" sz="1799" kern="0" dirty="0">
                <a:solidFill>
                  <a:prstClr val="black"/>
                </a:solidFill>
                <a:latin typeface="Calibri" panose="020F0502020204030204"/>
              </a:rPr>
              <a:t>RPO (med USV) förmedlar och uppdaterar kunskapsstöd</a:t>
            </a:r>
          </a:p>
        </p:txBody>
      </p:sp>
      <p:sp>
        <p:nvSpPr>
          <p:cNvPr id="60" name="Pratbubbla: rektangel med rundade hörn 59">
            <a:extLst>
              <a:ext uri="{FF2B5EF4-FFF2-40B4-BE49-F238E27FC236}">
                <a16:creationId xmlns:a16="http://schemas.microsoft.com/office/drawing/2014/main" id="{C4C9CC74-C125-46C3-939E-04E23E79B3B7}"/>
              </a:ext>
            </a:extLst>
          </p:cNvPr>
          <p:cNvSpPr/>
          <p:nvPr/>
        </p:nvSpPr>
        <p:spPr>
          <a:xfrm>
            <a:off x="9628865" y="4495855"/>
            <a:ext cx="2486960" cy="1513313"/>
          </a:xfrm>
          <a:prstGeom prst="wedgeRoundRectCallout">
            <a:avLst>
              <a:gd name="adj1" fmla="val -75219"/>
              <a:gd name="adj2" fmla="val -32766"/>
              <a:gd name="adj3" fmla="val 16667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624">
              <a:defRPr/>
            </a:pPr>
            <a:r>
              <a:rPr lang="sv-SE" sz="1799" kern="0" dirty="0">
                <a:solidFill>
                  <a:prstClr val="black"/>
                </a:solidFill>
                <a:latin typeface="Calibri" panose="020F0502020204030204"/>
              </a:rPr>
              <a:t>RPO monitorerar vården, signalerar förbättringsbehov, vägleder och följer upp förbättringsinsatser</a:t>
            </a:r>
          </a:p>
        </p:txBody>
      </p:sp>
      <p:sp>
        <p:nvSpPr>
          <p:cNvPr id="61" name="Flödesschema: Dokument 60">
            <a:extLst>
              <a:ext uri="{FF2B5EF4-FFF2-40B4-BE49-F238E27FC236}">
                <a16:creationId xmlns:a16="http://schemas.microsoft.com/office/drawing/2014/main" id="{529374E3-9707-425B-9CE3-874D89FF6336}"/>
              </a:ext>
            </a:extLst>
          </p:cNvPr>
          <p:cNvSpPr/>
          <p:nvPr/>
        </p:nvSpPr>
        <p:spPr>
          <a:xfrm>
            <a:off x="6514726" y="3459600"/>
            <a:ext cx="630671" cy="762982"/>
          </a:xfrm>
          <a:prstGeom prst="flowChartDocumen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624">
              <a:defRPr/>
            </a:pPr>
            <a:r>
              <a:rPr lang="sv-SE" sz="1199" kern="0" dirty="0">
                <a:solidFill>
                  <a:prstClr val="black"/>
                </a:solidFill>
                <a:latin typeface="Calibri" panose="020F0502020204030204"/>
              </a:rPr>
              <a:t>SOSFS 2011:9</a:t>
            </a:r>
          </a:p>
        </p:txBody>
      </p:sp>
    </p:spTree>
    <p:extLst>
      <p:ext uri="{BB962C8B-B14F-4D97-AF65-F5344CB8AC3E}">
        <p14:creationId xmlns:p14="http://schemas.microsoft.com/office/powerpoint/2010/main" val="341990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9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4496" y="142579"/>
            <a:ext cx="10963009" cy="1275060"/>
          </a:xfrm>
        </p:spPr>
        <p:txBody>
          <a:bodyPr/>
          <a:lstStyle/>
          <a:p>
            <a:r>
              <a:rPr lang="sv-SE" sz="3991" b="1" dirty="0">
                <a:solidFill>
                  <a:srgbClr val="0070C0"/>
                </a:solidFill>
              </a:rPr>
              <a:t>Intermountain Healthcare </a:t>
            </a:r>
            <a:br>
              <a:rPr lang="sv-SE" sz="3265" b="1" dirty="0">
                <a:solidFill>
                  <a:srgbClr val="0070C0"/>
                </a:solidFill>
              </a:rPr>
            </a:br>
            <a:r>
              <a:rPr lang="sv-SE" sz="3265" b="1" dirty="0">
                <a:solidFill>
                  <a:srgbClr val="0070C0"/>
                </a:solidFill>
              </a:rPr>
              <a:t>– ett internationellt föredöme</a:t>
            </a:r>
            <a:endParaRPr lang="sv-SE" sz="3265" dirty="0">
              <a:solidFill>
                <a:srgbClr val="0070C0"/>
              </a:solidFill>
            </a:endParaRPr>
          </a:p>
        </p:txBody>
      </p:sp>
      <p:pic>
        <p:nvPicPr>
          <p:cNvPr id="2052" name="Picture 4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629" y="1143124"/>
            <a:ext cx="4925516" cy="595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tbubbla: rektangel med rundade hörn 4"/>
          <p:cNvSpPr/>
          <p:nvPr/>
        </p:nvSpPr>
        <p:spPr>
          <a:xfrm>
            <a:off x="5361420" y="4437112"/>
            <a:ext cx="2232248" cy="769480"/>
          </a:xfrm>
          <a:prstGeom prst="wedgeRoundRectCallout">
            <a:avLst>
              <a:gd name="adj1" fmla="val 80745"/>
              <a:gd name="adj2" fmla="val -76483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0" fontAlgn="base">
              <a:spcBef>
                <a:spcPct val="0"/>
              </a:spcBef>
              <a:spcAft>
                <a:spcPct val="0"/>
              </a:spcAft>
            </a:pPr>
            <a:r>
              <a:rPr lang="sv-SE" sz="2000">
                <a:solidFill>
                  <a:prstClr val="black"/>
                </a:solidFill>
                <a:latin typeface="Calibri"/>
              </a:rPr>
              <a:t>”We count our successes in lives.”</a:t>
            </a:r>
          </a:p>
        </p:txBody>
      </p:sp>
      <p:sp>
        <p:nvSpPr>
          <p:cNvPr id="8" name="Pratbubbla: rektangel med rundade hörn 7"/>
          <p:cNvSpPr/>
          <p:nvPr/>
        </p:nvSpPr>
        <p:spPr>
          <a:xfrm>
            <a:off x="5721460" y="3212976"/>
            <a:ext cx="2024608" cy="1030720"/>
          </a:xfrm>
          <a:prstGeom prst="wedgeRoundRectCallout">
            <a:avLst>
              <a:gd name="adj1" fmla="val 80874"/>
              <a:gd name="adj2" fmla="val -46805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0" fontAlgn="base">
              <a:spcBef>
                <a:spcPct val="0"/>
              </a:spcBef>
              <a:spcAft>
                <a:spcPct val="0"/>
              </a:spcAft>
            </a:pPr>
            <a:r>
              <a:rPr lang="sv-SE" sz="2000">
                <a:solidFill>
                  <a:prstClr val="black"/>
                </a:solidFill>
                <a:latin typeface="Calibri"/>
              </a:rPr>
              <a:t>”Better quality (usually) means lower cost.”</a:t>
            </a:r>
          </a:p>
        </p:txBody>
      </p:sp>
      <p:sp>
        <p:nvSpPr>
          <p:cNvPr id="9" name="Pratbubbla: rektangel med rundade hörn 8"/>
          <p:cNvSpPr/>
          <p:nvPr/>
        </p:nvSpPr>
        <p:spPr>
          <a:xfrm>
            <a:off x="6009492" y="1371743"/>
            <a:ext cx="2177008" cy="1022342"/>
          </a:xfrm>
          <a:prstGeom prst="wedgeRoundRectCallout">
            <a:avLst>
              <a:gd name="adj1" fmla="val 61126"/>
              <a:gd name="adj2" fmla="val 7740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0" fontAlgn="base">
              <a:spcBef>
                <a:spcPct val="0"/>
              </a:spcBef>
              <a:spcAft>
                <a:spcPct val="0"/>
              </a:spcAft>
            </a:pPr>
            <a:r>
              <a:rPr lang="sv-SE" sz="2000">
                <a:solidFill>
                  <a:prstClr val="black"/>
                </a:solidFill>
                <a:latin typeface="Calibri"/>
              </a:rPr>
              <a:t>”Quality and cost are two sides of the same coin.”</a:t>
            </a:r>
          </a:p>
        </p:txBody>
      </p:sp>
      <p:sp>
        <p:nvSpPr>
          <p:cNvPr id="6" name="Rektangel: rundade hörn 5"/>
          <p:cNvSpPr/>
          <p:nvPr/>
        </p:nvSpPr>
        <p:spPr>
          <a:xfrm>
            <a:off x="7593668" y="5517232"/>
            <a:ext cx="4104456" cy="115212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alibri"/>
              </a:rPr>
              <a:t>Brent James, MD, MStat – Quality Officer, Executive Director; Intermountain Healthcare Leadership Institute</a:t>
            </a:r>
            <a:endParaRPr lang="sv-S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Pratbubbla: rektangel med rundade hörn 9">
            <a:extLst>
              <a:ext uri="{FF2B5EF4-FFF2-40B4-BE49-F238E27FC236}">
                <a16:creationId xmlns:a16="http://schemas.microsoft.com/office/drawing/2014/main" id="{25613FFD-711C-4DD6-9131-AD81932AD91B}"/>
              </a:ext>
            </a:extLst>
          </p:cNvPr>
          <p:cNvSpPr/>
          <p:nvPr/>
        </p:nvSpPr>
        <p:spPr>
          <a:xfrm>
            <a:off x="5001381" y="5361294"/>
            <a:ext cx="2232248" cy="769480"/>
          </a:xfrm>
          <a:prstGeom prst="wedgeRoundRectCallout">
            <a:avLst>
              <a:gd name="adj1" fmla="val 80745"/>
              <a:gd name="adj2" fmla="val -76483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0" fontAlgn="base">
              <a:spcBef>
                <a:spcPct val="0"/>
              </a:spcBef>
              <a:spcAft>
                <a:spcPct val="0"/>
              </a:spcAft>
            </a:pPr>
            <a:r>
              <a:rPr lang="sv-SE" sz="2000" dirty="0">
                <a:solidFill>
                  <a:prstClr val="black"/>
                </a:solidFill>
                <a:latin typeface="Calibri"/>
              </a:rPr>
              <a:t>”</a:t>
            </a:r>
            <a:r>
              <a:rPr lang="sv-SE" sz="2000" dirty="0" err="1">
                <a:solidFill>
                  <a:prstClr val="black"/>
                </a:solidFill>
                <a:latin typeface="Calibri"/>
              </a:rPr>
              <a:t>Better</a:t>
            </a:r>
            <a:r>
              <a:rPr lang="sv-SE" sz="2000" dirty="0">
                <a:solidFill>
                  <a:prstClr val="black"/>
                </a:solidFill>
                <a:latin typeface="Calibri"/>
              </a:rPr>
              <a:t> has no limit.”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8AB6C0A-6B96-4D97-99DC-23332A57A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67" y="1498759"/>
            <a:ext cx="4790803" cy="367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6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703A323-1339-46B5-A5E3-C22B70D4A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7767"/>
            <a:fld id="{1BBED2E5-B6B9-4FA1-B03E-760891D383E9}" type="datetime1">
              <a:rPr lang="sv-SE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087767"/>
              <a:t>2022-02-24</a:t>
            </a:fld>
            <a:endParaRPr lang="sv-S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BEDB0D3-722C-4BED-9134-74EA59D3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7767"/>
            <a:fld id="{48116CA5-9785-4E29-B538-8F11F65ED686}" type="slidenum">
              <a:rPr lang="sv-SE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087767"/>
              <a:t>8</a:t>
            </a:fld>
            <a:endParaRPr lang="sv-S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48D872C-5EEF-4E7A-B451-1B069D7B8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" y="10331"/>
            <a:ext cx="12181121" cy="683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40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3351D3A-26D3-4DBA-9C77-C50AAC1A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7767"/>
            <a:fld id="{1BBED2E5-B6B9-4FA1-B03E-760891D383E9}" type="datetime1">
              <a:rPr lang="sv-SE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087767"/>
              <a:t>2022-02-24</a:t>
            </a:fld>
            <a:endParaRPr lang="sv-S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A762B5A-24C6-459B-AA79-585F2295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7767"/>
            <a:fld id="{48116CA5-9785-4E29-B538-8F11F65ED686}" type="slidenum">
              <a:rPr lang="sv-SE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087767"/>
              <a:t>9</a:t>
            </a:fld>
            <a:endParaRPr lang="sv-S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5E3C2F4-925E-41A3-A549-17B653AFE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" y="1"/>
            <a:ext cx="12245608" cy="68580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BE2CC5E-23ED-431F-AEC3-9D923095B760}"/>
              </a:ext>
            </a:extLst>
          </p:cNvPr>
          <p:cNvSpPr txBox="1"/>
          <p:nvPr/>
        </p:nvSpPr>
        <p:spPr>
          <a:xfrm>
            <a:off x="8147580" y="6439274"/>
            <a:ext cx="4100723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767"/>
            <a:r>
              <a:rPr lang="sv-SE" sz="1088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Source: </a:t>
            </a:r>
            <a:r>
              <a:rPr lang="en-US" sz="1088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Todd L. Allen MD FACEP, Senior Executive Medical Director</a:t>
            </a:r>
          </a:p>
          <a:p>
            <a:pPr defTabSz="1087767"/>
            <a:r>
              <a:rPr lang="en-US" sz="1088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Healthcare Delivery Institute, Intermountain Healthcare, 2019-03-09</a:t>
            </a:r>
            <a:endParaRPr lang="sv-SE" sz="1088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27015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linga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mall" id="{C0197AE7-D54F-5043-BB08-EE43D68BCDE4}" vid="{1FF52E99-8E52-0F49-960F-93856A592B9D}"/>
    </a:ext>
  </a:extLst>
</a:theme>
</file>

<file path=ppt/theme/theme3.xml><?xml version="1.0" encoding="utf-8"?>
<a:theme xmlns:a="http://schemas.openxmlformats.org/drawingml/2006/main" name="5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mall" id="{C0197AE7-D54F-5043-BB08-EE43D68BCDE4}" vid="{1FF52E99-8E52-0F49-960F-93856A592B9D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Standardformgivning">
  <a:themeElements>
    <a:clrScheme name="SLL">
      <a:dk1>
        <a:srgbClr val="000000"/>
      </a:dk1>
      <a:lt1>
        <a:srgbClr val="FFFFFF"/>
      </a:lt1>
      <a:dk2>
        <a:srgbClr val="406618"/>
      </a:dk2>
      <a:lt2>
        <a:srgbClr val="78BE00"/>
      </a:lt2>
      <a:accent1>
        <a:srgbClr val="002D5A"/>
      </a:accent1>
      <a:accent2>
        <a:srgbClr val="00AEEF"/>
      </a:accent2>
      <a:accent3>
        <a:srgbClr val="9A0932"/>
      </a:accent3>
      <a:accent4>
        <a:srgbClr val="E1056D"/>
      </a:accent4>
      <a:accent5>
        <a:srgbClr val="EB9100"/>
      </a:accent5>
      <a:accent6>
        <a:srgbClr val="FFD400"/>
      </a:accent6>
      <a:hlink>
        <a:srgbClr val="034EA2"/>
      </a:hlink>
      <a:folHlink>
        <a:srgbClr val="034EA2"/>
      </a:folHlink>
    </a:clrScheme>
    <a:fontScheme name="Standardformgivning">
      <a:majorFont>
        <a:latin typeface="Verdana"/>
        <a:ea typeface="Geneva"/>
        <a:cs typeface=""/>
      </a:majorFont>
      <a:minorFont>
        <a:latin typeface="Verdana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rgbClr val="00346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ea typeface="Geneva" pitchFamily="1" charset="-128"/>
          </a:defRPr>
        </a:defPPr>
      </a:lstStyle>
    </a:spDef>
    <a:lnDef>
      <a:spPr bwMode="auto"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AEE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noAutofit/>
      </a:bodyPr>
      <a:lstStyle>
        <a:defPPr algn="l">
          <a:defRPr smtClean="0"/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BAB0B9"/>
        </a:lt2>
        <a:accent1>
          <a:srgbClr val="003468"/>
        </a:accent1>
        <a:accent2>
          <a:srgbClr val="00AEEF"/>
        </a:accent2>
        <a:accent3>
          <a:srgbClr val="FFFFFF"/>
        </a:accent3>
        <a:accent4>
          <a:srgbClr val="000000"/>
        </a:accent4>
        <a:accent5>
          <a:srgbClr val="AAAEB9"/>
        </a:accent5>
        <a:accent6>
          <a:srgbClr val="009DD9"/>
        </a:accent6>
        <a:hlink>
          <a:srgbClr val="B30538"/>
        </a:hlink>
        <a:folHlink>
          <a:srgbClr val="E200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ål och mätplan 11 sept" id="{D418F718-21D3-4FE5-97BE-C1AFCCD6DF2C}" vid="{34721F89-A8FA-4F6C-B3E2-82B08BBBAA05}"/>
    </a:ext>
  </a:extLst>
</a:theme>
</file>

<file path=ppt/theme/theme7.xml><?xml version="1.0" encoding="utf-8"?>
<a:theme xmlns:a="http://schemas.openxmlformats.org/drawingml/2006/main" name="3_Standardformgivning">
  <a:themeElements>
    <a:clrScheme name="SLL">
      <a:dk1>
        <a:srgbClr val="000000"/>
      </a:dk1>
      <a:lt1>
        <a:srgbClr val="FFFFFF"/>
      </a:lt1>
      <a:dk2>
        <a:srgbClr val="406618"/>
      </a:dk2>
      <a:lt2>
        <a:srgbClr val="78BE00"/>
      </a:lt2>
      <a:accent1>
        <a:srgbClr val="002D5A"/>
      </a:accent1>
      <a:accent2>
        <a:srgbClr val="00AEEF"/>
      </a:accent2>
      <a:accent3>
        <a:srgbClr val="9A0932"/>
      </a:accent3>
      <a:accent4>
        <a:srgbClr val="E1056D"/>
      </a:accent4>
      <a:accent5>
        <a:srgbClr val="EB9100"/>
      </a:accent5>
      <a:accent6>
        <a:srgbClr val="FFD400"/>
      </a:accent6>
      <a:hlink>
        <a:srgbClr val="034EA2"/>
      </a:hlink>
      <a:folHlink>
        <a:srgbClr val="034EA2"/>
      </a:folHlink>
    </a:clrScheme>
    <a:fontScheme name="Standardformgivning">
      <a:majorFont>
        <a:latin typeface="Verdana"/>
        <a:ea typeface="Geneva"/>
        <a:cs typeface=""/>
      </a:majorFont>
      <a:minorFont>
        <a:latin typeface="Verdana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rgbClr val="00346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ea typeface="Geneva" pitchFamily="1" charset="-128"/>
          </a:defRPr>
        </a:defPPr>
      </a:lstStyle>
    </a:spDef>
    <a:lnDef>
      <a:spPr bwMode="auto"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AEE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noAutofit/>
      </a:bodyPr>
      <a:lstStyle>
        <a:defPPr algn="l">
          <a:defRPr smtClean="0"/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BAB0B9"/>
        </a:lt2>
        <a:accent1>
          <a:srgbClr val="003468"/>
        </a:accent1>
        <a:accent2>
          <a:srgbClr val="00AEEF"/>
        </a:accent2>
        <a:accent3>
          <a:srgbClr val="FFFFFF"/>
        </a:accent3>
        <a:accent4>
          <a:srgbClr val="000000"/>
        </a:accent4>
        <a:accent5>
          <a:srgbClr val="AAAEB9"/>
        </a:accent5>
        <a:accent6>
          <a:srgbClr val="009DD9"/>
        </a:accent6>
        <a:hlink>
          <a:srgbClr val="B30538"/>
        </a:hlink>
        <a:folHlink>
          <a:srgbClr val="E200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ål och mätplan 11 sept" id="{90AC3077-F98F-42C1-BE67-9677EB3CD990}" vid="{4C984580-8FAD-4638-BFB1-0A9DA1ECA357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kriveras_x002f_Gallras xmlns="e9c119cf-83d4-435f-afab-304603bb89f1">Gallras</Akriveras_x002f_Gallras>
    <_x00c5_r xmlns="e9c119cf-83d4-435f-afab-304603bb89f1">2030</_x00c5_r>
    <_DCDateCreated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E02144CC7B3A41878248D47F9EDE16" ma:contentTypeVersion="8" ma:contentTypeDescription="Skapa ett nytt dokument." ma:contentTypeScope="" ma:versionID="9a6027d370ce689bd4c7bc3e66512755">
  <xsd:schema xmlns:xsd="http://www.w3.org/2001/XMLSchema" xmlns:xs="http://www.w3.org/2001/XMLSchema" xmlns:p="http://schemas.microsoft.com/office/2006/metadata/properties" xmlns:ns2="e9c119cf-83d4-435f-afab-304603bb89f1" xmlns:ns3="http://schemas.microsoft.com/sharepoint/v3/fields" targetNamespace="http://schemas.microsoft.com/office/2006/metadata/properties" ma:root="true" ma:fieldsID="d3aef0d45d4c6a7f8a83fe89fc0f9373" ns2:_="" ns3:_="">
    <xsd:import namespace="e9c119cf-83d4-435f-afab-304603bb89f1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x00c5_r"/>
                <xsd:element ref="ns2:Akriveras_x002f_Gallras"/>
                <xsd:element ref="ns3:_DC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c119cf-83d4-435f-afab-304603bb89f1" elementFormDefault="qualified">
    <xsd:import namespace="http://schemas.microsoft.com/office/2006/documentManagement/types"/>
    <xsd:import namespace="http://schemas.microsoft.com/office/infopath/2007/PartnerControls"/>
    <xsd:element name="_x00c5_r" ma:index="8" ma:displayName="År" ma:decimals="0" ma:default="2030" ma:internalName="_x00c5_r" ma:percentage="FALSE">
      <xsd:simpleType>
        <xsd:restriction base="dms:Number">
          <xsd:maxInclusive value="2099"/>
          <xsd:minInclusive value="2010"/>
        </xsd:restriction>
      </xsd:simpleType>
    </xsd:element>
    <xsd:element name="Akriveras_x002f_Gallras" ma:index="9" ma:displayName="Akriveras/Gallras" ma:default="Gallras" ma:format="RadioButtons" ma:internalName="Akriveras_x002f_Gallras">
      <xsd:simpleType>
        <xsd:restriction base="dms:Choice">
          <xsd:enumeration value="Arkiveras"/>
          <xsd:enumeration value="Gallra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0" nillable="true" ma:displayName="Skapad" ma:description="Datumet resursen skapades" ma:format="DateOnly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nehållstyp"/>
        <xsd:element ref="dc:title" minOccurs="0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B8F5F2-61AB-4CE6-A5E3-F34B87B0EE42}">
  <ds:schemaRefs>
    <ds:schemaRef ds:uri="http://schemas.microsoft.com/office/2006/metadata/properties"/>
    <ds:schemaRef ds:uri="http://schemas.microsoft.com/office/infopath/2007/PartnerControls"/>
    <ds:schemaRef ds:uri="e9c119cf-83d4-435f-afab-304603bb89f1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FE1E7F5-B488-4AD1-8F25-F025E2183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c119cf-83d4-435f-afab-304603bb89f1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7C3E52-A0B1-49C0-88BD-66B715EE8B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Designen Slinga för händelseplan</Template>
  <TotalTime>0</TotalTime>
  <Words>1407</Words>
  <Application>Microsoft Office PowerPoint</Application>
  <PresentationFormat>Bredbild</PresentationFormat>
  <Paragraphs>204</Paragraphs>
  <Slides>17</Slides>
  <Notes>6</Notes>
  <HiddenSlides>3</HiddenSlides>
  <MMClips>0</MMClips>
  <ScaleCrop>false</ScaleCrop>
  <HeadingPairs>
    <vt:vector size="8" baseType="variant">
      <vt:variant>
        <vt:lpstr>Använt teckensnitt</vt:lpstr>
      </vt:variant>
      <vt:variant>
        <vt:i4>11</vt:i4>
      </vt:variant>
      <vt:variant>
        <vt:lpstr>Tema</vt:lpstr>
      </vt:variant>
      <vt:variant>
        <vt:i4>8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37" baseType="lpstr">
      <vt:lpstr>Arial</vt:lpstr>
      <vt:lpstr>BentonSans Medium</vt:lpstr>
      <vt:lpstr>BentonSans Regular</vt:lpstr>
      <vt:lpstr>Calibri</vt:lpstr>
      <vt:lpstr>Calibri Light</vt:lpstr>
      <vt:lpstr>Century Gothic</vt:lpstr>
      <vt:lpstr>Courier New</vt:lpstr>
      <vt:lpstr>Gill Sans MT</vt:lpstr>
      <vt:lpstr>Verdana</vt:lpstr>
      <vt:lpstr>Wingdings</vt:lpstr>
      <vt:lpstr>Wingdings 3</vt:lpstr>
      <vt:lpstr>Slinga</vt:lpstr>
      <vt:lpstr>Tema_sveriges_regioner_i_samverkan</vt:lpstr>
      <vt:lpstr>5_Office-tema</vt:lpstr>
      <vt:lpstr>3_Tema_sveriges_regioner_i_samverkan</vt:lpstr>
      <vt:lpstr>1_Office Theme</vt:lpstr>
      <vt:lpstr>2_Standardformgivning</vt:lpstr>
      <vt:lpstr>3_Standardformgivning</vt:lpstr>
      <vt:lpstr>Office-tema</vt:lpstr>
      <vt:lpstr>think-cell Slide</vt:lpstr>
      <vt:lpstr>Att låta kunskap styra hälso- och sjukvården</vt:lpstr>
      <vt:lpstr>Målbild – kunskapsstyrning i praktiken </vt:lpstr>
      <vt:lpstr>Sammanhållet system för kunskapsstyrning – ett lärande system</vt:lpstr>
      <vt:lpstr>Regionernas beslut i korthet</vt:lpstr>
      <vt:lpstr>PowerPoint-presentation</vt:lpstr>
      <vt:lpstr>PowerPoint-presentation</vt:lpstr>
      <vt:lpstr>Intermountain Healthcare  – ett internationellt föredöme</vt:lpstr>
      <vt:lpstr>PowerPoint-presentation</vt:lpstr>
      <vt:lpstr>PowerPoint-presentation</vt:lpstr>
      <vt:lpstr>Läkaresällskapets kärnvärden – relation till arbete med kunskapsstyrning?</vt:lpstr>
      <vt:lpstr>Efter diskussion i smågrupper 10/2 2021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2021-02-07T19:13:57Z</dcterms:created>
  <dcterms:modified xsi:type="dcterms:W3CDTF">2022-02-24T09:22:10Z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0x0101006CE02144CC7B3A41878248D47F9EDE16</vt:lpwstr>
  </property>
</Properties>
</file>