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tags/tag36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9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  <p:sldMasterId id="2147483707" r:id="rId6"/>
    <p:sldMasterId id="2147483714" r:id="rId7"/>
    <p:sldMasterId id="2147483723" r:id="rId8"/>
    <p:sldMasterId id="2147483732" r:id="rId9"/>
    <p:sldMasterId id="2147483741" r:id="rId10"/>
    <p:sldMasterId id="2147483748" r:id="rId11"/>
    <p:sldMasterId id="2147483758" r:id="rId12"/>
    <p:sldMasterId id="2147483764" r:id="rId13"/>
    <p:sldMasterId id="2147483771" r:id="rId14"/>
  </p:sldMasterIdLst>
  <p:notesMasterIdLst>
    <p:notesMasterId r:id="rId47"/>
  </p:notesMasterIdLst>
  <p:handoutMasterIdLst>
    <p:handoutMasterId r:id="rId48"/>
  </p:handoutMasterIdLst>
  <p:sldIdLst>
    <p:sldId id="256" r:id="rId15"/>
    <p:sldId id="3019" r:id="rId16"/>
    <p:sldId id="3020" r:id="rId17"/>
    <p:sldId id="3114" r:id="rId18"/>
    <p:sldId id="3196" r:id="rId19"/>
    <p:sldId id="3025" r:id="rId20"/>
    <p:sldId id="3034" r:id="rId21"/>
    <p:sldId id="3403" r:id="rId22"/>
    <p:sldId id="3245" r:id="rId23"/>
    <p:sldId id="3105" r:id="rId24"/>
    <p:sldId id="263" r:id="rId25"/>
    <p:sldId id="3187" r:id="rId26"/>
    <p:sldId id="3397" r:id="rId27"/>
    <p:sldId id="3416" r:id="rId28"/>
    <p:sldId id="3419" r:id="rId29"/>
    <p:sldId id="3418" r:id="rId30"/>
    <p:sldId id="3406" r:id="rId31"/>
    <p:sldId id="3421" r:id="rId32"/>
    <p:sldId id="3417" r:id="rId33"/>
    <p:sldId id="257" r:id="rId34"/>
    <p:sldId id="3420" r:id="rId35"/>
    <p:sldId id="3422" r:id="rId36"/>
    <p:sldId id="3423" r:id="rId37"/>
    <p:sldId id="3424" r:id="rId38"/>
    <p:sldId id="3415" r:id="rId39"/>
    <p:sldId id="3390" r:id="rId40"/>
    <p:sldId id="3409" r:id="rId41"/>
    <p:sldId id="3440" r:id="rId42"/>
    <p:sldId id="3438" r:id="rId43"/>
    <p:sldId id="3427" r:id="rId44"/>
    <p:sldId id="3428" r:id="rId45"/>
    <p:sldId id="275" r:id="rId46"/>
  </p:sldIdLst>
  <p:sldSz cx="12192000" cy="6858000"/>
  <p:notesSz cx="6797675" cy="9926638"/>
  <p:custDataLst>
    <p:tags r:id="rId49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an Berggren" initials="JB" lastIdx="1" clrIdx="0">
    <p:extLst>
      <p:ext uri="{19B8F6BF-5375-455C-9EA6-DF929625EA0E}">
        <p15:presenceInfo xmlns:p15="http://schemas.microsoft.com/office/powerpoint/2012/main" userId="S::jonatan.berggren@lumell.se::be18f195-1c87-4fb4-9dab-8808f8c82c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5A"/>
    <a:srgbClr val="DCEBD5"/>
    <a:srgbClr val="D1D1D1"/>
    <a:srgbClr val="0B7F8C"/>
    <a:srgbClr val="E98F18"/>
    <a:srgbClr val="732FA2"/>
    <a:srgbClr val="FCBE00"/>
    <a:srgbClr val="00B5F8"/>
    <a:srgbClr val="8BC94E"/>
    <a:srgbClr val="C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960" autoAdjust="0"/>
  </p:normalViewPr>
  <p:slideViewPr>
    <p:cSldViewPr snapToGrid="0">
      <p:cViewPr varScale="1">
        <p:scale>
          <a:sx n="66" d="100"/>
          <a:sy n="66" d="100"/>
        </p:scale>
        <p:origin x="4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47CB5-81F2-40D2-89E6-54D641E6E8C7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8E18B-F455-4F2C-BFFD-94D575BDA6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5379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5247C-B793-4738-8847-C5AD27F7018C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1F4F6-17E5-4BD2-AE38-E5ACF485C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61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8366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02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74aa6214dd_12_1185:notes"/>
          <p:cNvSpPr txBox="1">
            <a:spLocks noGrp="1"/>
          </p:cNvSpPr>
          <p:nvPr>
            <p:ph type="body" idx="1"/>
          </p:nvPr>
        </p:nvSpPr>
        <p:spPr>
          <a:xfrm>
            <a:off x="679769" y="4777194"/>
            <a:ext cx="543815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74aa6214dd_12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F2838-FF1D-4F50-B3E7-10B623315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09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FF2838-FF1D-4F50-B3E7-10B62331549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20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83f11f562c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83f11f562c_0_25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83f11f562c_0_255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697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36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937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2724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4aa6214dd_2_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https://docs.google.com/presentation/d/1h5FnEqRr31aXWUXiuCx9zmjZNI7N2t5zek4AWgw8GSE/edit#slide=id.g93691c7359_0_15</a:t>
            </a:r>
            <a:endParaRPr dirty="0"/>
          </a:p>
        </p:txBody>
      </p:sp>
      <p:sp>
        <p:nvSpPr>
          <p:cNvPr id="162" name="Google Shape;162;g74aa6214dd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49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15.xml"/><Relationship Id="rId7" Type="http://schemas.openxmlformats.org/officeDocument/2006/relationships/oleObject" Target="../embeddings/oleObject7.bin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22.xml"/><Relationship Id="rId7" Type="http://schemas.openxmlformats.org/officeDocument/2006/relationships/oleObject" Target="../embeddings/oleObject10.bin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9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29.xml"/><Relationship Id="rId7" Type="http://schemas.openxmlformats.org/officeDocument/2006/relationships/oleObject" Target="../embeddings/oleObject10.bin"/><Relationship Id="rId2" Type="http://schemas.openxmlformats.org/officeDocument/2006/relationships/tags" Target="../tags/tag28.xml"/><Relationship Id="rId1" Type="http://schemas.openxmlformats.org/officeDocument/2006/relationships/vmlDrawing" Target="../drawings/vmlDrawing13.v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image" Target="../media/image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1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7.xml"/><Relationship Id="rId7" Type="http://schemas.openxmlformats.org/officeDocument/2006/relationships/oleObject" Target="../embeddings/oleObject3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9" Type="http://schemas.openxmlformats.org/officeDocument/2006/relationships/image" Target="../media/image4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63985" y="1248397"/>
            <a:ext cx="11336784" cy="40605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36638BA-5DE7-46CF-B526-4E426ED1BE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fld id="{AAEF5DB0-9048-40CF-92BF-8B62DF392E91}" type="datetime1">
              <a:rPr lang="sv-SE" smtClean="0"/>
              <a:t>2020-09-15</a:t>
            </a:fld>
            <a:endParaRPr lang="sv-SE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EE064DC-8ED3-4A3E-8D5B-317659F3B7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0C6F6D8-C643-4820-99DE-170A71E0B6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2DBAD975-63FF-4468-AC34-025F73E043F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AA5CD6-79E2-4CB6-94F8-76E653C4F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0683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ö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DC53D56-BC05-4D50-B7A2-305A0CD0BB89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E0CF1DFE-83CD-4DBA-9864-1BB764A14C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B3738259-3797-457A-91AE-A04C420B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2476499"/>
            <a:ext cx="9609825" cy="553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2E38416-DB63-4BBA-821D-95093A79B7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4232" y="3143250"/>
            <a:ext cx="960982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3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Kontext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AC66A8E2-64C4-4231-8E86-BC55B00BBBE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4232" y="3589126"/>
            <a:ext cx="960982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3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0899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å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A3266D-2E11-4216-A038-3168EEA76713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66BA1DF9-F254-47E8-AD5B-F1789C944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B5EC65B2-2E51-4F9B-A42A-1716D23F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2476499"/>
            <a:ext cx="9609825" cy="553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0CD45EFD-EF95-4E8D-909B-ED34A4A613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4232" y="3143250"/>
            <a:ext cx="960982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3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Kontext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377C5332-A4C9-4CD2-A74E-54896D39663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4232" y="3589126"/>
            <a:ext cx="960982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3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894996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bild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5">
            <a:extLst>
              <a:ext uri="{FF2B5EF4-FFF2-40B4-BE49-F238E27FC236}">
                <a16:creationId xmlns:a16="http://schemas.microsoft.com/office/drawing/2014/main" id="{EE9E16C1-32BF-4D24-8D33-B4B775C08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24" y="0"/>
            <a:ext cx="12439824" cy="6991078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E89C0D-B2CB-41AA-BEB8-13555D8ABEC5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8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E2870BB5-F66E-4DDA-AEA5-769C73C576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bild_rö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7EAE61-55DA-477D-AA41-31F7A84C2B25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E0CF1DFE-83CD-4DBA-9864-1BB764A14C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20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bild_gr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0A1E1DF-ED12-4016-83F3-51C09FC8FCF9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66BA1DF9-F254-47E8-AD5B-F1789C944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96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63985" y="1248398"/>
            <a:ext cx="11336784" cy="40605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AA5CD6-79E2-4CB6-94F8-76E653C4F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  <a:br>
              <a:rPr lang="en-US"/>
            </a:br>
            <a:r>
              <a:rPr lang="en-US"/>
              <a:t>	Not:</a:t>
            </a:r>
            <a:br>
              <a:rPr lang="en-US"/>
            </a:br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B050-53BD-4741-A831-73C190D8B0B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50A90AA-79A2-4B2A-B6F1-9AEAD0BC2428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25C7-628A-409F-A1A1-1C3AE56E12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DBE8-4FF8-4C9D-9342-2ABB683E93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720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  <a:br>
              <a:rPr lang="en-US"/>
            </a:br>
            <a:r>
              <a:rPr lang="en-US"/>
              <a:t>	Not:</a:t>
            </a:r>
            <a:br>
              <a:rPr lang="en-US"/>
            </a:br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3EA8-DE82-4DC0-8F05-7E3D2EAB7179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76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35A2F-F025-430A-9C41-09672D44A3F8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3EAFF01E-1B98-4A74-93B1-40A92345C2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7103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3A79-A975-4D2E-9120-CA1C5EC9B816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D59D13C-7D03-4C48-834D-3DBFBB46B7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38738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6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0C9C-2B61-4720-ABAC-DB688819744C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8970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un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ACDAFA1-A72F-41CE-9646-2DA8664926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think-cell Slide" r:id="rId7" imgW="524" imgH="526" progId="TCLayout.ActiveDocument.1">
                  <p:embed/>
                </p:oleObj>
              </mc:Choice>
              <mc:Fallback>
                <p:oleObj name="think-cell Slide" r:id="rId7" imgW="524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ACDAFA1-A72F-41CE-9646-2DA866492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43EC533-70CB-4A87-BC9B-BFF74D0497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61977" cy="1619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ts val="3265"/>
              </a:lnSpc>
              <a:spcBef>
                <a:spcPct val="0"/>
              </a:spcBef>
              <a:spcAft>
                <a:spcPct val="0"/>
              </a:spcAft>
            </a:pPr>
            <a:endParaRPr lang="sv-SE" sz="2449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Calibri" pitchFamily="34" charset="0"/>
              <a:sym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68ABED3-CC71-450B-BC59-BD6EEABBCAAE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1"/>
            <a:endParaRPr lang="sv-SE" sz="1837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D5731A2-AA39-4A14-8F91-E73036A2919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15" y="-13932"/>
            <a:ext cx="3158932" cy="367216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00981" y="506686"/>
            <a:ext cx="9750185" cy="38741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65"/>
              </a:lnSpc>
            </a:pPr>
            <a:r>
              <a:rPr lang="sv-SE"/>
              <a:t>Klicka här för att ändra mall för rubrikformat</a:t>
            </a:r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840893" y="6584561"/>
            <a:ext cx="542612" cy="18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24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9354" y="6584560"/>
            <a:ext cx="5387373" cy="2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eaLnBrk="1">
              <a:defRPr lang="en-GB" sz="1224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  <p:custDataLst>
              <p:tags r:id="rId4"/>
            </p:custDataLst>
          </p:nvPr>
        </p:nvSpPr>
        <p:spPr>
          <a:xfrm>
            <a:off x="399117" y="942227"/>
            <a:ext cx="9751779" cy="3140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41" i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>
          <a:xfrm>
            <a:off x="399562" y="5887773"/>
            <a:ext cx="11395039" cy="510219"/>
          </a:xfrm>
        </p:spPr>
        <p:txBody>
          <a:bodyPr anchor="b" anchorCtr="0"/>
          <a:lstStyle>
            <a:lvl1pPr marL="837960" indent="-837960" defTabSz="853077">
              <a:lnSpc>
                <a:spcPts val="1224"/>
              </a:lnSpc>
              <a:spcAft>
                <a:spcPts val="0"/>
              </a:spcAft>
              <a:tabLst>
                <a:tab pos="639268" algn="r"/>
                <a:tab pos="853077" algn="l"/>
              </a:tabLst>
              <a:defRPr sz="12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837960" lvl="0" indent="-837960" defTabSz="853077">
              <a:lnSpc>
                <a:spcPts val="1360"/>
              </a:lnSpc>
              <a:spcAft>
                <a:spcPts val="0"/>
              </a:spcAft>
              <a:tabLst>
                <a:tab pos="639268" algn="r"/>
                <a:tab pos="853077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Not: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xxxxxx</a:t>
            </a:r>
            <a:endParaRPr lang="sv-SE" sz="1360">
              <a:ea typeface="Verdana" pitchFamily="34" charset="0"/>
              <a:cs typeface="Verdana" pitchFamily="34" charset="0"/>
            </a:endParaRPr>
          </a:p>
          <a:p>
            <a:pPr marL="837960" lvl="0" indent="-837960" defTabSz="853077">
              <a:lnSpc>
                <a:spcPts val="1360"/>
              </a:lnSpc>
              <a:spcAft>
                <a:spcPts val="0"/>
              </a:spcAft>
              <a:tabLst>
                <a:tab pos="639268" algn="r"/>
                <a:tab pos="853077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*	xxx</a:t>
            </a:r>
          </a:p>
          <a:p>
            <a:pPr marL="837960" lvl="0" indent="-837960" defTabSz="853077">
              <a:lnSpc>
                <a:spcPts val="1360"/>
              </a:lnSpc>
              <a:spcAft>
                <a:spcPts val="0"/>
              </a:spcAft>
              <a:tabLst>
                <a:tab pos="639268" algn="r"/>
                <a:tab pos="853077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Källa: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</a:t>
            </a:r>
            <a:endParaRPr lang="sv-SE" sz="136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420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2_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8CBC8-ACC1-4E7D-849A-4D9557529BB5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9574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89F9-7311-4F74-A147-53A5F6706D89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427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63985" y="1248397"/>
            <a:ext cx="11336784" cy="406055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AA5CD6-79E2-4CB6-94F8-76E653C4F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</a:t>
            </a:r>
            <a:r>
              <a:rPr lang="en-US"/>
              <a:t>1)</a:t>
            </a:r>
            <a:br>
              <a:rPr lang="en-US"/>
            </a:br>
            <a:r>
              <a:rPr lang="en-US" dirty="0"/>
              <a:t>	</a:t>
            </a:r>
            <a:r>
              <a:rPr lang="en-US"/>
              <a:t>Not:</a:t>
            </a:r>
            <a:br>
              <a:rPr lang="en-US"/>
            </a:br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B050-53BD-4741-A831-73C190D8B0B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4170A2-A308-4957-81B6-869DFE514EA0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25C7-628A-409F-A1A1-1C3AE56E12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DBE8-4FF8-4C9D-9342-2ABB683E93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467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1)</a:t>
            </a:r>
            <a:br>
              <a:rPr lang="en-US" dirty="0"/>
            </a:br>
            <a:r>
              <a:rPr lang="en-US" dirty="0"/>
              <a:t>	Not: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DF2-CE2C-4319-BAB0-2E5C5913E7DF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2866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4E12-14BF-47D5-AA85-469A21E7C54C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3EAFF01E-1B98-4A74-93B1-40A92345C2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1)</a:t>
            </a:r>
          </a:p>
          <a:p>
            <a:pPr lvl="0"/>
            <a:r>
              <a:rPr lang="en-US" dirty="0"/>
              <a:t>	Not:</a:t>
            </a:r>
          </a:p>
          <a:p>
            <a:pPr lvl="0"/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08273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DB07-8B42-41DA-A3AA-9D60CFB7D7DA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D59D13C-7D03-4C48-834D-3DBFBB46B7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1)</a:t>
            </a:r>
          </a:p>
          <a:p>
            <a:pPr lvl="0"/>
            <a:r>
              <a:rPr lang="en-US" dirty="0"/>
              <a:t>	Not:</a:t>
            </a:r>
          </a:p>
          <a:p>
            <a:pPr lvl="0"/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8593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486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un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ACDAFA1-A72F-41CE-9646-2DA8664926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think-cell Slide" r:id="rId7" imgW="524" imgH="526" progId="TCLayout.ActiveDocument.1">
                  <p:embed/>
                </p:oleObj>
              </mc:Choice>
              <mc:Fallback>
                <p:oleObj name="think-cell Slide" r:id="rId7" imgW="524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ACDAFA1-A72F-41CE-9646-2DA866492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43EC533-70CB-4A87-BC9B-BFF74D0497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ts val="3265"/>
              </a:lnSpc>
              <a:spcBef>
                <a:spcPct val="0"/>
              </a:spcBef>
              <a:spcAft>
                <a:spcPct val="0"/>
              </a:spcAft>
            </a:pPr>
            <a:endParaRPr lang="sv-SE" sz="2449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Calibri" pitchFamily="34" charset="0"/>
              <a:sym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68ABED3-CC71-450B-BC59-BD6EEABBCAAE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1"/>
            <a:endParaRPr lang="sv-SE" sz="1837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D5731A2-AA39-4A14-8F91-E73036A2919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14" y="-13931"/>
            <a:ext cx="3158932" cy="36721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00980" y="497312"/>
            <a:ext cx="9750185" cy="3967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65"/>
              </a:lnSpc>
            </a:pPr>
            <a:r>
              <a:rPr lang="sv-SE"/>
              <a:t>Klicka här för att ändra mall för rubrikformat</a:t>
            </a:r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840892" y="6584559"/>
            <a:ext cx="542612" cy="18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24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9353" y="6584560"/>
            <a:ext cx="5387373" cy="2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eaLnBrk="1">
              <a:defRPr lang="en-GB" sz="1224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  <p:custDataLst>
              <p:tags r:id="rId4"/>
            </p:custDataLst>
          </p:nvPr>
        </p:nvSpPr>
        <p:spPr>
          <a:xfrm>
            <a:off x="399117" y="942226"/>
            <a:ext cx="9751779" cy="3140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41" i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>
          <a:xfrm>
            <a:off x="399561" y="5887773"/>
            <a:ext cx="11395038" cy="510219"/>
          </a:xfrm>
        </p:spPr>
        <p:txBody>
          <a:bodyPr anchor="b" anchorCtr="0"/>
          <a:lstStyle>
            <a:lvl1pPr marL="837981" indent="-837981" defTabSz="853099">
              <a:lnSpc>
                <a:spcPts val="1224"/>
              </a:lnSpc>
              <a:spcAft>
                <a:spcPts val="0"/>
              </a:spcAft>
              <a:tabLst>
                <a:tab pos="639284" algn="r"/>
                <a:tab pos="853099" algn="l"/>
              </a:tabLst>
              <a:defRPr sz="12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Not: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xxxxxx</a:t>
            </a:r>
            <a:endParaRPr lang="sv-SE" sz="1360">
              <a:ea typeface="Verdana" pitchFamily="34" charset="0"/>
              <a:cs typeface="Verdana" pitchFamily="34" charset="0"/>
            </a:endParaRPr>
          </a:p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*	xxx</a:t>
            </a:r>
          </a:p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Källa: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</a:t>
            </a:r>
            <a:endParaRPr lang="sv-SE" sz="136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21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2_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001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E7C3E-ECB4-423D-B2FC-89C8A8118E33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3EAFF01E-1B98-4A74-93B1-40A92345C2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1594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2020-09-15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3268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63985" y="1248397"/>
            <a:ext cx="11336784" cy="4060559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AA5CD6-79E2-4CB6-94F8-76E653C4F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</a:t>
            </a:r>
            <a:r>
              <a:rPr lang="en-US"/>
              <a:t>1)</a:t>
            </a:r>
            <a:br>
              <a:rPr lang="en-US"/>
            </a:br>
            <a:r>
              <a:rPr lang="en-US" dirty="0"/>
              <a:t>	</a:t>
            </a:r>
            <a:r>
              <a:rPr lang="en-US"/>
              <a:t>Not:</a:t>
            </a:r>
            <a:br>
              <a:rPr lang="en-US"/>
            </a:br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B050-53BD-4741-A831-73C190D8B0B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4170A2-A308-4957-81B6-869DFE514EA0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25C7-628A-409F-A1A1-1C3AE56E12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DBE8-4FF8-4C9D-9342-2ABB683E93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960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1)</a:t>
            </a:r>
            <a:br>
              <a:rPr lang="en-US" dirty="0"/>
            </a:br>
            <a:r>
              <a:rPr lang="en-US" dirty="0"/>
              <a:t>	Not: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DF2-CE2C-4319-BAB0-2E5C5913E7DF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4055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94E12-14BF-47D5-AA85-469A21E7C54C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3EAFF01E-1B98-4A74-93B1-40A92345C2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1)</a:t>
            </a:r>
          </a:p>
          <a:p>
            <a:pPr lvl="0"/>
            <a:r>
              <a:rPr lang="en-US" dirty="0"/>
              <a:t>	Not:</a:t>
            </a:r>
          </a:p>
          <a:p>
            <a:pPr lvl="0"/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2412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DB07-8B42-41DA-A3AA-9D60CFB7D7DA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D59D13C-7D03-4C48-834D-3DBFBB46B7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 dirty="0"/>
              <a:t>	1)</a:t>
            </a:r>
          </a:p>
          <a:p>
            <a:pPr lvl="0"/>
            <a:r>
              <a:rPr lang="en-US" dirty="0"/>
              <a:t>	Not:</a:t>
            </a:r>
          </a:p>
          <a:p>
            <a:pPr lvl="0"/>
            <a:r>
              <a:rPr lang="en-US" dirty="0"/>
              <a:t>	</a:t>
            </a:r>
            <a:r>
              <a:rPr lang="en-US" dirty="0" err="1"/>
              <a:t>Källa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30758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001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un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ACDAFA1-A72F-41CE-9646-2DA8664926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think-cell Slide" r:id="rId7" imgW="524" imgH="526" progId="TCLayout.ActiveDocument.1">
                  <p:embed/>
                </p:oleObj>
              </mc:Choice>
              <mc:Fallback>
                <p:oleObj name="think-cell Slide" r:id="rId7" imgW="524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ACDAFA1-A72F-41CE-9646-2DA866492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43EC533-70CB-4A87-BC9B-BFF74D0497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ts val="3265"/>
              </a:lnSpc>
              <a:spcBef>
                <a:spcPct val="0"/>
              </a:spcBef>
              <a:spcAft>
                <a:spcPct val="0"/>
              </a:spcAft>
            </a:pPr>
            <a:endParaRPr lang="sv-SE" sz="2449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Calibri" pitchFamily="34" charset="0"/>
              <a:sym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68ABED3-CC71-450B-BC59-BD6EEABBCAAE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1"/>
            <a:endParaRPr lang="sv-SE" sz="1837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D5731A2-AA39-4A14-8F91-E73036A2919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14" y="-13931"/>
            <a:ext cx="3158932" cy="36721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00980" y="497312"/>
            <a:ext cx="9750185" cy="3967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65"/>
              </a:lnSpc>
            </a:pPr>
            <a:r>
              <a:rPr lang="sv-SE"/>
              <a:t>Klicka här för att ändra mall för rubrikformat</a:t>
            </a:r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840892" y="6584559"/>
            <a:ext cx="542612" cy="18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24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9353" y="6584560"/>
            <a:ext cx="5387373" cy="2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eaLnBrk="1">
              <a:defRPr lang="en-GB" sz="1224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v-SE"/>
              <a:t>ARBETSMATERIAL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  <p:custDataLst>
              <p:tags r:id="rId4"/>
            </p:custDataLst>
          </p:nvPr>
        </p:nvSpPr>
        <p:spPr>
          <a:xfrm>
            <a:off x="399117" y="942226"/>
            <a:ext cx="9751779" cy="3140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41" i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>
          <a:xfrm>
            <a:off x="399561" y="5887773"/>
            <a:ext cx="11395038" cy="510219"/>
          </a:xfrm>
        </p:spPr>
        <p:txBody>
          <a:bodyPr anchor="b" anchorCtr="0"/>
          <a:lstStyle>
            <a:lvl1pPr marL="837981" indent="-837981" defTabSz="853099">
              <a:lnSpc>
                <a:spcPts val="1224"/>
              </a:lnSpc>
              <a:spcAft>
                <a:spcPts val="0"/>
              </a:spcAft>
              <a:tabLst>
                <a:tab pos="639284" algn="r"/>
                <a:tab pos="853099" algn="l"/>
              </a:tabLst>
              <a:defRPr sz="12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Not: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xxxxxx</a:t>
            </a:r>
            <a:endParaRPr lang="sv-SE" sz="1360">
              <a:ea typeface="Verdana" pitchFamily="34" charset="0"/>
              <a:cs typeface="Verdana" pitchFamily="34" charset="0"/>
            </a:endParaRPr>
          </a:p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*	xxx</a:t>
            </a:r>
          </a:p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Källa: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</a:t>
            </a:r>
            <a:endParaRPr lang="sv-SE" sz="136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44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2_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6223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2020-09-15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0154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63985" y="1248397"/>
            <a:ext cx="11336784" cy="40605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AA5CD6-79E2-4CB6-94F8-76E653C4F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  <a:br>
              <a:rPr lang="en-US"/>
            </a:br>
            <a:r>
              <a:rPr lang="en-US"/>
              <a:t>	Not:</a:t>
            </a:r>
            <a:br>
              <a:rPr lang="en-US"/>
            </a:br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B050-53BD-4741-A831-73C190D8B0B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94DC9EB-BDC1-4859-BD61-E4566790F636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25C7-628A-409F-A1A1-1C3AE56E12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DBE8-4FF8-4C9D-9342-2ABB683E93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207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A8C4-AD3E-42E2-823A-E15FFE240929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D59D13C-7D03-4C48-834D-3DBFBB46B7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31165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1165F-7436-41C2-8F39-38F8E7BE30F7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67693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34E7-6CFE-4DBA-9CDB-08A675321505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3EAFF01E-1B98-4A74-93B1-40A92345C2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96345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79F4-32D1-4AC6-8320-065B8FB63608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D59D13C-7D03-4C48-834D-3DBFBB46B7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96583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11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>
  <p:cSld name="1_Endast rubri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C13FB8E-6478-4269-B901-7BFC490E1B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16026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C13FB8E-6478-4269-B901-7BFC490E1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63985" y="5415379"/>
            <a:ext cx="11336784" cy="83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>
  <p:cSld name="Endast rubri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63985" y="5415379"/>
            <a:ext cx="11336784" cy="83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719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Vit">
  <p:cSld name="1_Vi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387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>
  <p:cSld name="Rubrik och innehåll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63985" y="1248398"/>
            <a:ext cx="11336784" cy="406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2pPr>
            <a:lvl3pPr marL="1828754" lvl="2" indent="-4233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marL="2438339" lvl="3" indent="-4233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4pPr>
            <a:lvl5pPr marL="3047924" lvl="4" indent="-4233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−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363985" y="5415379"/>
            <a:ext cx="11336784" cy="83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1172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363985" y="5415379"/>
            <a:ext cx="11336784" cy="83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3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it">
  <p:cSld name="Vi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363985" y="5415379"/>
            <a:ext cx="11336784" cy="83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005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95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0C9C-2B61-4720-ABAC-DB688819744C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71364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0C9C-2B61-4720-ABAC-DB688819744C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87018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20C9C-2B61-4720-ABAC-DB688819744C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64720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1165F-7436-41C2-8F39-38F8E7BE30F7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56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1000"/>
            </a:lvl1pPr>
            <a:lvl2pPr marL="685783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2pPr>
            <a:lvl3pPr marL="1142971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3pPr>
            <a:lvl4pPr marL="1600160" indent="0">
              <a:buFont typeface="Arial" panose="020B0604020202020204" pitchFamily="34" charset="0"/>
              <a:buNone/>
              <a:tabLst>
                <a:tab pos="647984" algn="r"/>
                <a:tab pos="863978" algn="r"/>
              </a:tabLst>
              <a:defRPr sz="900"/>
            </a:lvl4pPr>
            <a:lvl5pPr indent="0">
              <a:buNone/>
              <a:tabLst>
                <a:tab pos="647984" algn="r"/>
                <a:tab pos="863978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94661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63985" y="1248397"/>
            <a:ext cx="11336784" cy="40605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AA5CD6-79E2-4CB6-94F8-76E653C4F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  <a:br>
              <a:rPr lang="en-US"/>
            </a:br>
            <a:r>
              <a:rPr lang="en-US"/>
              <a:t>	Not:</a:t>
            </a:r>
            <a:br>
              <a:rPr lang="en-US"/>
            </a:br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B050-53BD-4741-A831-73C190D8B0B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94DC9EB-BDC1-4859-BD61-E4566790F636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25C7-628A-409F-A1A1-1C3AE56E12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DBE8-4FF8-4C9D-9342-2ABB683E93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6445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1165F-7436-41C2-8F39-38F8E7BE30F7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73245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34E7-6CFE-4DBA-9CDB-08A675321505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3EAFF01E-1B98-4A74-93B1-40A92345C2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2325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79F4-32D1-4AC6-8320-065B8FB63608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D59D13C-7D03-4C48-834D-3DBFBB46B7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10893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481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63985" y="1248397"/>
            <a:ext cx="11336784" cy="4060559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EAA5CD6-79E2-4CB6-94F8-76E653C4F5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  <a:br>
              <a:rPr lang="en-US"/>
            </a:br>
            <a:r>
              <a:rPr lang="en-US"/>
              <a:t>	Not:</a:t>
            </a:r>
            <a:br>
              <a:rPr lang="en-US"/>
            </a:br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2B050-53BD-4741-A831-73C190D8B0B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94DC9EB-BDC1-4859-BD61-E4566790F636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25C7-628A-409F-A1A1-1C3AE56E123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DBE8-4FF8-4C9D-9342-2ABB683E936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719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91DF1CC-E1DB-4226-9A32-DDCCAF9799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91DF1CC-E1DB-4226-9A32-DDCCAF9799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D2B3208-4F7C-4F91-87CC-132C1B89BB3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ts val="3265"/>
              </a:lnSpc>
              <a:spcBef>
                <a:spcPct val="0"/>
              </a:spcBef>
              <a:spcAft>
                <a:spcPct val="0"/>
              </a:spcAft>
            </a:pPr>
            <a:endParaRPr lang="sv-SE" sz="2449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Calibri" pitchFamily="34" charset="0"/>
              <a:sym typeface="Arial" panose="020B060402020202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F1E11B0-2607-4D93-B22E-954D4FF0E892}"/>
              </a:ext>
            </a:extLst>
          </p:cNvPr>
          <p:cNvSpPr/>
          <p:nvPr userDrawn="1"/>
        </p:nvSpPr>
        <p:spPr>
          <a:xfrm>
            <a:off x="0" y="1"/>
            <a:ext cx="12315426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1"/>
            <a:endParaRPr lang="sv-SE" sz="1837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BCEAFC4-C7DF-404A-B86F-FE98DA8359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14" y="-13931"/>
            <a:ext cx="3158932" cy="3672162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1" hasCustomPrompt="1"/>
          </p:nvPr>
        </p:nvSpPr>
        <p:spPr>
          <a:xfrm>
            <a:off x="400979" y="1130583"/>
            <a:ext cx="11393620" cy="2041183"/>
          </a:xfrm>
        </p:spPr>
        <p:txBody>
          <a:bodyPr>
            <a:spAutoFit/>
          </a:bodyPr>
          <a:lstStyle>
            <a:lvl1pPr>
              <a:spcBef>
                <a:spcPts val="2449"/>
              </a:spcBef>
              <a:spcAft>
                <a:spcPts val="0"/>
              </a:spcAft>
              <a:defRPr sz="2449"/>
            </a:lvl1pPr>
            <a:lvl2pPr>
              <a:spcBef>
                <a:spcPts val="816"/>
              </a:spcBef>
              <a:spcAft>
                <a:spcPts val="0"/>
              </a:spcAft>
              <a:defRPr sz="2449"/>
            </a:lvl2pPr>
            <a:lvl3pPr>
              <a:defRPr sz="2449"/>
            </a:lvl3pPr>
            <a:lvl4pPr>
              <a:spcAft>
                <a:spcPts val="0"/>
              </a:spcAft>
              <a:defRPr sz="2449"/>
            </a:lvl4pPr>
            <a:lvl5pPr>
              <a:spcAft>
                <a:spcPts val="0"/>
              </a:spcAft>
              <a:defRPr sz="2449"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840892" y="6582876"/>
            <a:ext cx="542612" cy="18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24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9353" y="6582878"/>
            <a:ext cx="5387373" cy="2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eaLnBrk="1">
              <a:defRPr lang="en-GB" sz="1224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5098DCC-91A7-47BE-96F3-1D760D55F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980" y="497312"/>
            <a:ext cx="9750185" cy="3967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65"/>
              </a:lnSpc>
            </a:pPr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223555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1165F-7436-41C2-8F39-38F8E7BE30F7}" type="datetime1">
              <a:rPr lang="sv-SE" smtClean="0"/>
              <a:t>2020-09-15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3A7659CE-FCF4-46BA-B71E-860932508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69997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34E7-6CFE-4DBA-9CDB-08A675321505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3EAFF01E-1B98-4A74-93B1-40A92345C2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38583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79F4-32D1-4AC6-8320-065B8FB63608}" type="datetime1">
              <a:rPr lang="sv-SE" smtClean="0"/>
              <a:t>2020-09-15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ARBETSMATERIAL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D59D13C-7D03-4C48-834D-3DBFBB46B7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3985" y="5415379"/>
            <a:ext cx="11336784" cy="834548"/>
          </a:xfrm>
        </p:spPr>
        <p:txBody>
          <a:bodyPr anchor="b"/>
          <a:lstStyle>
            <a:lvl1pPr marL="258763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1000"/>
            </a:lvl1pPr>
            <a:lvl2pPr marL="6858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2pPr>
            <a:lvl3pPr marL="11430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3pPr>
            <a:lvl4pPr marL="1600200" indent="0">
              <a:buFont typeface="Arial" panose="020B0604020202020204" pitchFamily="34" charset="0"/>
              <a:buNone/>
              <a:tabLst>
                <a:tab pos="648000" algn="r"/>
                <a:tab pos="864000" algn="r"/>
              </a:tabLst>
              <a:defRPr sz="900"/>
            </a:lvl4pPr>
            <a:lvl5pPr indent="0">
              <a:buNone/>
              <a:tabLst>
                <a:tab pos="648000" algn="r"/>
                <a:tab pos="864000" algn="r"/>
              </a:tabLst>
              <a:defRPr sz="900"/>
            </a:lvl5pPr>
          </a:lstStyle>
          <a:p>
            <a:pPr lvl="0"/>
            <a:r>
              <a:rPr lang="en-US"/>
              <a:t>	1)</a:t>
            </a:r>
          </a:p>
          <a:p>
            <a:pPr lvl="0"/>
            <a:r>
              <a:rPr lang="en-US"/>
              <a:t>	Not:</a:t>
            </a:r>
          </a:p>
          <a:p>
            <a:pPr lvl="0"/>
            <a:r>
              <a:rPr lang="en-US"/>
              <a:t>	</a:t>
            </a:r>
            <a:r>
              <a:rPr lang="en-US" err="1"/>
              <a:t>Källa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82795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238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>
  <p:cSld name="1_Endast rubri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C13FB8E-6478-4269-B901-7BFC490E1B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8268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C13FB8E-6478-4269-B901-7BFC490E1B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S"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63985" y="5415379"/>
            <a:ext cx="11336784" cy="83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0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8C5B-32A9-4CEC-B989-B48817D46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E3890-096E-49BC-BC45-2061B5947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4DC9A-5B6D-4A1D-A35A-F1589FAD7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259CC-8E0A-4F21-B6A9-A0CA07DDA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9A8E-F1F9-4BC9-B420-1EE34FC5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8981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C512E-0356-461C-A044-DD4CFE7A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6A0C0-6EF3-4197-9F48-160DD18EE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7E6DC-D915-4FA7-B6F9-177FB1C1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4F6FB-93A6-4B23-94D1-907A35EF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70085-342A-46D3-9D89-7CDEA2B9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9745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B35BF-B020-4BD0-B303-12563D36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C2E2E-52DC-44C8-8AA3-B894A3E3D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E794-3418-4BA9-A035-18BCF3F8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75452-FD88-4389-8F01-B18BE1B9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95838-19C6-421D-9250-990AD699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6134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DA91-3F81-4584-8346-178587DB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54A55-4E50-4BF6-86CC-586727453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D1757-331E-45A2-883D-6BF4D0CF7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904AB-D1BD-4E47-A6B6-92EBF448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DC462-8963-4762-8BF1-50AA3333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97C6A-B82D-4571-BE52-F5B62F71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40978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F82E3-40B1-4C2E-9DA5-2394B8B4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04AC3-2289-44DE-9D6F-C45E782C3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106F6-D68A-4C40-8BD3-2DC03A91E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89474D-DD7B-464D-9298-F0DF9FC64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EB5E1-C896-407E-9C47-34BE3E0B9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34EA6-2EE8-4475-A14D-10768CCF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6158F3-9252-40AF-B187-D9421345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B59801-3CB7-4B83-9E15-C4AC815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52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un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ACDAFA1-A72F-41CE-9646-2DA8664926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think-cell Slide" r:id="rId7" imgW="524" imgH="526" progId="TCLayout.ActiveDocument.1">
                  <p:embed/>
                </p:oleObj>
              </mc:Choice>
              <mc:Fallback>
                <p:oleObj name="think-cell Slide" r:id="rId7" imgW="524" imgH="52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ACDAFA1-A72F-41CE-9646-2DA8664926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B43EC533-70CB-4A87-BC9B-BFF74D0497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ts val="3265"/>
              </a:lnSpc>
              <a:spcBef>
                <a:spcPct val="0"/>
              </a:spcBef>
              <a:spcAft>
                <a:spcPct val="0"/>
              </a:spcAft>
            </a:pPr>
            <a:endParaRPr lang="sv-SE" sz="2449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Calibri" pitchFamily="34" charset="0"/>
              <a:sym typeface="Arial" panose="020B0604020202020204" pitchFamily="34" charset="0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68ABED3-CC71-450B-BC59-BD6EEABBCAAE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eaLnBrk="1"/>
            <a:endParaRPr lang="sv-SE" sz="1837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D5731A2-AA39-4A14-8F91-E73036A2919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414" y="-13931"/>
            <a:ext cx="3158932" cy="36721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00980" y="497312"/>
            <a:ext cx="9750185" cy="39678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>
              <a:lnSpc>
                <a:spcPts val="3265"/>
              </a:lnSpc>
            </a:pPr>
            <a:r>
              <a:rPr lang="sv-SE"/>
              <a:t>Klicka här för att ändra mall för rubrikformat</a:t>
            </a:r>
          </a:p>
        </p:txBody>
      </p:sp>
      <p:sp>
        <p:nvSpPr>
          <p:cNvPr id="12" name="Rectangle 28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5840892" y="6584559"/>
            <a:ext cx="542612" cy="18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24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F347C52-E49B-4AE3-9F3B-4526700C009D}" type="slidenum">
              <a:rPr lang="sv-SE" smtClean="0"/>
              <a:pPr>
                <a:defRPr/>
              </a:pPr>
              <a:t>‹#›</a:t>
            </a:fld>
            <a:r>
              <a:rPr lang="sv-SE"/>
              <a:t> 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99353" y="6584560"/>
            <a:ext cx="5387373" cy="20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 eaLnBrk="1">
              <a:defRPr lang="en-GB" sz="1224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  <p:custDataLst>
              <p:tags r:id="rId4"/>
            </p:custDataLst>
          </p:nvPr>
        </p:nvSpPr>
        <p:spPr>
          <a:xfrm>
            <a:off x="399117" y="942226"/>
            <a:ext cx="9751779" cy="3140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041" i="0" dirty="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  <p:custDataLst>
              <p:tags r:id="rId5"/>
            </p:custDataLst>
          </p:nvPr>
        </p:nvSpPr>
        <p:spPr>
          <a:xfrm>
            <a:off x="399561" y="5887773"/>
            <a:ext cx="11395038" cy="510219"/>
          </a:xfrm>
        </p:spPr>
        <p:txBody>
          <a:bodyPr anchor="b" anchorCtr="0"/>
          <a:lstStyle>
            <a:lvl1pPr marL="837981" indent="-837981" defTabSz="853099">
              <a:lnSpc>
                <a:spcPts val="1224"/>
              </a:lnSpc>
              <a:spcAft>
                <a:spcPts val="0"/>
              </a:spcAft>
              <a:tabLst>
                <a:tab pos="639284" algn="r"/>
                <a:tab pos="853099" algn="l"/>
              </a:tabLst>
              <a:defRPr sz="12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Not: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xxxxxx</a:t>
            </a:r>
            <a:endParaRPr lang="sv-SE" sz="1360">
              <a:ea typeface="Verdana" pitchFamily="34" charset="0"/>
              <a:cs typeface="Verdana" pitchFamily="34" charset="0"/>
            </a:endParaRPr>
          </a:p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*	xxx</a:t>
            </a:r>
          </a:p>
          <a:p>
            <a:pPr marL="837981" lvl="0" indent="-837981" defTabSz="853099">
              <a:lnSpc>
                <a:spcPts val="1360"/>
              </a:lnSpc>
              <a:spcAft>
                <a:spcPts val="0"/>
              </a:spcAft>
              <a:tabLst>
                <a:tab pos="639284" algn="r"/>
                <a:tab pos="853099" algn="l"/>
              </a:tabLst>
            </a:pPr>
            <a:r>
              <a:rPr lang="sv-SE" sz="1360">
                <a:ea typeface="Verdana" pitchFamily="34" charset="0"/>
                <a:cs typeface="Verdana" pitchFamily="34" charset="0"/>
              </a:rPr>
              <a:t>	Källa:	</a:t>
            </a:r>
            <a:r>
              <a:rPr lang="sv-SE" sz="1360" err="1">
                <a:ea typeface="Verdana" pitchFamily="34" charset="0"/>
                <a:cs typeface="Verdana" pitchFamily="34" charset="0"/>
              </a:rPr>
              <a:t>xxxx</a:t>
            </a:r>
            <a:endParaRPr lang="sv-SE" sz="136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538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EEBF1-8132-42AD-B8E5-71A95B06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30B4E-B4E4-4B3E-8964-CA7BEF11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B6AE0-1AFD-4600-AC1C-1DCB8791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01C1E-1D83-48F9-96BA-D9A33B85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3653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D27FC-1B51-409C-8763-5177C1C29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846AF-35F8-4B41-86A9-47D7852D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09BE7-B05F-4B04-AC5D-C27F063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65054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630F-7FFB-4088-988A-ED9E5F84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AF264-47C3-4C65-A540-BFB07E34F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14482-AC09-40A0-B7CA-FB13AA451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9B8C-4C72-4873-ABBC-28BF035D1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5B2E2-59EA-4DC5-B77F-96E627ED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56B6C-DEC3-4BC8-8E18-529FE1F9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971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8744-2DE8-4A8E-BCB3-BDA643B96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0FBBBF-1704-49FA-9C7D-ED304F245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9DF3B-B8FC-40B7-8D25-4E4933837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C65D7-CB94-4A7E-8E5C-A7DBE370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DA28-3956-4628-9949-E80635B5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1451A-34AF-4FD8-ABBE-84380AB8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57957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9621-6E34-4BC6-8F84-BBB740F5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E7F71-F063-4170-A123-CCFE35A70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A658D-323D-49B1-88DB-1BC8590E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FF6ED-8EE8-43BE-B4DD-ADF82075C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43098-B758-4BAA-853B-6308EF1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3281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36D97-B676-435D-9DDD-D488DCDBB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EB459F-DFDF-4DB4-A89C-2325C78FB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25BDC-641E-4F44-B133-2C249EAA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6BBF-DD64-4590-947A-C29CBB52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45000-D24C-4EAB-B179-D2FA4A05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5109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>
  <p:cSld name="1_Endast rubri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63985" y="5415379"/>
            <a:ext cx="11336784" cy="83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/>
            </a:lvl1pPr>
            <a:lvl2pPr marL="1219170" lvl="1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33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9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5">
            <a:extLst>
              <a:ext uri="{FF2B5EF4-FFF2-40B4-BE49-F238E27FC236}">
                <a16:creationId xmlns:a16="http://schemas.microsoft.com/office/drawing/2014/main" id="{EE9E16C1-32BF-4D24-8D33-B4B775C08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24" y="0"/>
            <a:ext cx="12439824" cy="6991078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0DABC6-BA22-40A3-99F3-4C019C4EBB51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36CE4DA3-0ED9-421C-B680-C4606DB0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2476499"/>
            <a:ext cx="9609825" cy="553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0CC9892F-AE6F-46B0-93DD-291DA359FB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4232" y="3143250"/>
            <a:ext cx="960982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3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Kontext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2011AA6C-355A-4A94-911A-1B0AFD78E8F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4232" y="3589126"/>
            <a:ext cx="9609825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163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Datum</a:t>
            </a:r>
          </a:p>
        </p:txBody>
      </p:sp>
      <p:pic>
        <p:nvPicPr>
          <p:cNvPr id="18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E2870BB5-F66E-4DDA-AEA5-769C73C576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5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9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10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oleObject" Target="../embeddings/oleObject12.bin"/><Relationship Id="rId5" Type="http://schemas.openxmlformats.org/officeDocument/2006/relationships/slideLayout" Target="../slideLayouts/slideLayout63.xml"/><Relationship Id="rId10" Type="http://schemas.openxmlformats.org/officeDocument/2006/relationships/tags" Target="../tags/tag40.xml"/><Relationship Id="rId4" Type="http://schemas.openxmlformats.org/officeDocument/2006/relationships/slideLayout" Target="../slideLayouts/slideLayout62.xml"/><Relationship Id="rId9" Type="http://schemas.openxmlformats.org/officeDocument/2006/relationships/tags" Target="../tags/tag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vmlDrawing" Target="../drawings/vmlDrawing21.v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66.xml"/><Relationship Id="rId16" Type="http://schemas.openxmlformats.org/officeDocument/2006/relationships/oleObject" Target="../embeddings/oleObject16.bin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ags" Target="../tags/tag43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ags" Target="../tags/tag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ags" Target="../tags/tag10.xml"/><Relationship Id="rId5" Type="http://schemas.openxmlformats.org/officeDocument/2006/relationships/vmlDrawing" Target="../drawings/vmlDrawing4.vml"/><Relationship Id="rId10" Type="http://schemas.openxmlformats.org/officeDocument/2006/relationships/image" Target="../media/image6.jpeg"/><Relationship Id="rId4" Type="http://schemas.openxmlformats.org/officeDocument/2006/relationships/theme" Target="../theme/theme2.xml"/><Relationship Id="rId9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11.xml"/><Relationship Id="rId5" Type="http://schemas.openxmlformats.org/officeDocument/2006/relationships/vmlDrawing" Target="../drawings/vmlDrawing5.vml"/><Relationship Id="rId10" Type="http://schemas.openxmlformats.org/officeDocument/2006/relationships/image" Target="../media/image6.jpeg"/><Relationship Id="rId4" Type="http://schemas.openxmlformats.org/officeDocument/2006/relationships/theme" Target="../theme/theme3.xml"/><Relationship Id="rId9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ags" Target="../tags/tag1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6.v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4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2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ags" Target="../tags/tag19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9.v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2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2.v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5.v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oleObject" Target="../embeddings/oleObject12.bin"/><Relationship Id="rId5" Type="http://schemas.openxmlformats.org/officeDocument/2006/relationships/slideLayout" Target="../slideLayouts/slideLayout43.xml"/><Relationship Id="rId10" Type="http://schemas.openxmlformats.org/officeDocument/2006/relationships/tags" Target="../tags/tag34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oleObject" Target="../embeddings/oleObject14.bin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ags" Target="../tags/tag3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vmlDrawing" Target="../drawings/vmlDrawing17.v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slideLayout" Target="../slideLayouts/slideLayout56.xml"/><Relationship Id="rId7" Type="http://schemas.openxmlformats.org/officeDocument/2006/relationships/vmlDrawing" Target="../drawings/vmlDrawing18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oleObject" Target="../embeddings/oleObject15.bin"/><Relationship Id="rId4" Type="http://schemas.openxmlformats.org/officeDocument/2006/relationships/slideLayout" Target="../slideLayouts/slideLayout57.xml"/><Relationship Id="rId9" Type="http://schemas.openxmlformats.org/officeDocument/2006/relationships/tags" Target="../tags/tag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5A02BEA-74FB-45BF-A9A5-0FB3A51880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728572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Slide" r:id="rId13" imgW="395" imgH="394" progId="TCLayout.ActiveDocument.1">
                  <p:embed/>
                </p:oleObj>
              </mc:Choice>
              <mc:Fallback>
                <p:oleObj name="think-cell Slide" r:id="rId1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5A02BEA-74FB-45BF-A9A5-0FB3A51880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A1551139-6AC8-4771-BFEA-2ED2A55245E7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4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63985" y="1248397"/>
            <a:ext cx="11336784" cy="3163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FA9C194-28C8-4402-9FFE-73E11B002EE5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714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8" r:id="rId2"/>
    <p:sldLayoutId id="2147483669" r:id="rId3"/>
    <p:sldLayoutId id="2147483670" r:id="rId4"/>
    <p:sldLayoutId id="2147483705" r:id="rId5"/>
    <p:sldLayoutId id="2147483711" r:id="rId6"/>
    <p:sldLayoutId id="2147483712" r:id="rId7"/>
    <p:sldLayoutId id="2147483713" r:id="rId8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20A3554-5FA0-49D5-AFDC-662E1360A0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000589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think-cell Slide" r:id="rId11" imgW="395" imgH="394" progId="TCLayout.ActiveDocument.1">
                  <p:embed/>
                </p:oleObj>
              </mc:Choice>
              <mc:Fallback>
                <p:oleObj name="think-cell Slide" r:id="rId11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20A3554-5FA0-49D5-AFDC-662E1360A0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01B19E1-FC66-4C5B-BC13-B97EDF06823B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4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63985" y="1248397"/>
            <a:ext cx="11336784" cy="3163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86C7D22-F85E-44C7-8EE5-1A0D114338E3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ARBETSMATERIAL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628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AAAB0A-C77C-4593-865A-75BDEB0E90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544494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think-cell Slide" r:id="rId16" imgW="592" imgH="591" progId="TCLayout.ActiveDocument.1">
                  <p:embed/>
                </p:oleObj>
              </mc:Choice>
              <mc:Fallback>
                <p:oleObj name="think-cell Slide" r:id="rId16" imgW="592" imgH="59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CAAAB0A-C77C-4593-865A-75BDEB0E9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0C5BD386-B526-4C33-8FC9-904B57D2F439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3491A0-4BEC-4731-AC34-3138E80C1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F3DC9-C15C-4268-85B6-87B250628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A08B4-3255-409E-85BE-D5D9731CC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543B9-A083-4B18-A46B-187D6765E5B3}" type="datetimeFigureOut">
              <a:rPr lang="sv-SE" smtClean="0"/>
              <a:t>2020-09-15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C370E-09B9-4CFB-9672-F104C84E0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8222D-4189-47B2-8BDC-7577C6AD2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54778-89A6-4E31-81BD-CCB314B90B4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311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97887A-1D24-4788-92AE-AC3549C5A1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3449926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97887A-1D24-4788-92AE-AC3549C5A1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2A225A1-8114-4F6A-8DFC-0912E6A84405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05E2CB7E-A3C4-4B87-A60A-A968FF73A4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4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4" r:id="rId2"/>
    <p:sldLayoutId id="2147483685" r:id="rId3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85C3EB2-C761-4F43-B1CA-00F2CAA40A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150117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85C3EB2-C761-4F43-B1CA-00F2CAA40A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2A04982-6683-4F7A-9EB1-866EA321CAD7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05E2CB7E-A3C4-4B87-A60A-A968FF73A4B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71" y="388536"/>
            <a:ext cx="1175965" cy="4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DE20002-D980-49BB-B514-335AEE82A8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841614165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think-cell Slide" r:id="rId13" imgW="395" imgH="394" progId="TCLayout.ActiveDocument.1">
                  <p:embed/>
                </p:oleObj>
              </mc:Choice>
              <mc:Fallback>
                <p:oleObj name="think-cell Slide" r:id="rId1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DE20002-D980-49BB-B514-335AEE82A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ECFF40-A12D-42F9-AC18-36EE744C9473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4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63985" y="1248398"/>
            <a:ext cx="11336784" cy="3163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4" y="6356351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0502BF50-89C8-43FF-956D-44360304DC9F}" type="datetime1">
              <a:rPr lang="sv-SE" smtClean="0"/>
              <a:t>2020-09-15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0A6DF2-AD69-4049-9EB7-4B970FC3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ARBETSMATERIAL</a:t>
            </a:r>
          </a:p>
        </p:txBody>
      </p:sp>
    </p:spTree>
    <p:extLst>
      <p:ext uri="{BB962C8B-B14F-4D97-AF65-F5344CB8AC3E}">
        <p14:creationId xmlns:p14="http://schemas.microsoft.com/office/powerpoint/2010/main" val="322790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hf hdr="0" ftr="0" dt="0"/>
  <p:txStyles>
    <p:titleStyle>
      <a:lvl1pPr algn="l" defTabSz="914377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56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DE20002-D980-49BB-B514-335AEE82A8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31765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think-cell Slide" r:id="rId13" imgW="395" imgH="394" progId="TCLayout.ActiveDocument.1">
                  <p:embed/>
                </p:oleObj>
              </mc:Choice>
              <mc:Fallback>
                <p:oleObj name="think-cell Slide" r:id="rId1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DE20002-D980-49BB-B514-335AEE82A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ECFF40-A12D-42F9-AC18-36EE744C9473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4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63985" y="1248397"/>
            <a:ext cx="11336784" cy="3163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E411BB5-B653-4B56-90DF-E966CDCB58DE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0A6DF2-AD69-4049-9EB7-4B970FC3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98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ADE20002-D980-49BB-B514-335AEE82A8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3269173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think-cell Slide" r:id="rId13" imgW="395" imgH="394" progId="TCLayout.ActiveDocument.1">
                  <p:embed/>
                </p:oleObj>
              </mc:Choice>
              <mc:Fallback>
                <p:oleObj name="think-cell Slide" r:id="rId13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ADE20002-D980-49BB-B514-335AEE82A8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ECFF40-A12D-42F9-AC18-36EE744C9473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400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63985" y="1248397"/>
            <a:ext cx="11336784" cy="3163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E411BB5-B653-4B56-90DF-E966CDCB58DE}" type="datetime1">
              <a:rPr lang="sv-SE" smtClean="0"/>
              <a:t>2020-09-15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0A6DF2-AD69-4049-9EB7-4B970FC3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42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20A3554-5FA0-49D5-AFDC-662E1360A0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529198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think-cell Slide" r:id="rId11" imgW="395" imgH="394" progId="TCLayout.ActiveDocument.1">
                  <p:embed/>
                </p:oleObj>
              </mc:Choice>
              <mc:Fallback>
                <p:oleObj name="think-cell Slide" r:id="rId11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20A3554-5FA0-49D5-AFDC-662E1360A0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01B19E1-FC66-4C5B-BC13-B97EDF06823B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4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63985" y="1248397"/>
            <a:ext cx="11336784" cy="3163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86C7D22-F85E-44C7-8EE5-1A0D114338E3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ARBETSMATERIAL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004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D3721AB-7CA6-4D5A-BC9F-CE9752995A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03467462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think-cell Slide" r:id="rId13" imgW="473" imgH="473" progId="TCLayout.ActiveDocument.1">
                  <p:embed/>
                </p:oleObj>
              </mc:Choice>
              <mc:Fallback>
                <p:oleObj name="think-cell Slide" r:id="rId13" imgW="473" imgH="4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D3721AB-7CA6-4D5A-BC9F-CE9752995A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Google Shape;51;p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63985" y="1248398"/>
            <a:ext cx="11336784" cy="3163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664233" y="6356351"/>
            <a:ext cx="12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2457450" y="6356351"/>
            <a:ext cx="60293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9009033" y="6356351"/>
            <a:ext cx="127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193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20A3554-5FA0-49D5-AFDC-662E1360A0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9370562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think-cell Slide" r:id="rId10" imgW="395" imgH="394" progId="TCLayout.ActiveDocument.1">
                  <p:embed/>
                </p:oleObj>
              </mc:Choice>
              <mc:Fallback>
                <p:oleObj name="think-cell Slide" r:id="rId10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20A3554-5FA0-49D5-AFDC-662E1360A0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01B19E1-FC66-4C5B-BC13-B97EDF06823B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sv-SE" sz="24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63985" y="1248397"/>
            <a:ext cx="11336784" cy="3163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86C7D22-F85E-44C7-8EE5-1A0D114338E3}" type="datetime1">
              <a:rPr lang="sv-SE" smtClean="0"/>
              <a:t>2020-09-15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ARBETSMATERIAL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76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54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0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tags" Target="../tags/tag56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tags" Target="../tags/tag55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1.emf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23.bin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9.svg"/><Relationship Id="rId18" Type="http://schemas.openxmlformats.org/officeDocument/2006/relationships/image" Target="../media/image69.png"/><Relationship Id="rId26" Type="http://schemas.openxmlformats.org/officeDocument/2006/relationships/image" Target="../media/image58.png"/><Relationship Id="rId3" Type="http://schemas.openxmlformats.org/officeDocument/2006/relationships/image" Target="../media/image28.svg"/><Relationship Id="rId21" Type="http://schemas.openxmlformats.org/officeDocument/2006/relationships/image" Target="../media/image53.png"/><Relationship Id="rId7" Type="http://schemas.openxmlformats.org/officeDocument/2006/relationships/image" Target="../media/image85.svg"/><Relationship Id="rId12" Type="http://schemas.openxmlformats.org/officeDocument/2006/relationships/image" Target="../media/image66.png"/><Relationship Id="rId17" Type="http://schemas.openxmlformats.org/officeDocument/2006/relationships/image" Target="../media/image93.svg"/><Relationship Id="rId25" Type="http://schemas.openxmlformats.org/officeDocument/2006/relationships/image" Target="../media/image71.png"/><Relationship Id="rId2" Type="http://schemas.openxmlformats.org/officeDocument/2006/relationships/image" Target="../media/image61.png"/><Relationship Id="rId16" Type="http://schemas.openxmlformats.org/officeDocument/2006/relationships/image" Target="../media/image6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87.svg"/><Relationship Id="rId24" Type="http://schemas.openxmlformats.org/officeDocument/2006/relationships/image" Target="../media/image70.png"/><Relationship Id="rId5" Type="http://schemas.openxmlformats.org/officeDocument/2006/relationships/image" Target="../media/image83.svg"/><Relationship Id="rId15" Type="http://schemas.openxmlformats.org/officeDocument/2006/relationships/image" Target="../media/image91.svg"/><Relationship Id="rId23" Type="http://schemas.openxmlformats.org/officeDocument/2006/relationships/image" Target="../media/image55.png"/><Relationship Id="rId28" Type="http://schemas.openxmlformats.org/officeDocument/2006/relationships/image" Target="../media/image72.png"/><Relationship Id="rId10" Type="http://schemas.openxmlformats.org/officeDocument/2006/relationships/image" Target="../media/image65.png"/><Relationship Id="rId19" Type="http://schemas.openxmlformats.org/officeDocument/2006/relationships/image" Target="../media/image95.svg"/><Relationship Id="rId4" Type="http://schemas.openxmlformats.org/officeDocument/2006/relationships/image" Target="../media/image62.png"/><Relationship Id="rId9" Type="http://schemas.openxmlformats.org/officeDocument/2006/relationships/image" Target="../media/image46.svg"/><Relationship Id="rId14" Type="http://schemas.openxmlformats.org/officeDocument/2006/relationships/image" Target="../media/image67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hyperlink" Target="http://www.skr.se/halsasjukvard/psykiskhals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png"/><Relationship Id="rId4" Type="http://schemas.openxmlformats.org/officeDocument/2006/relationships/hyperlink" Target="http://www.skr.se/halsasjukvard/psykiskhalsa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hyperlink" Target="http://www.skr.se/halsasjukvard/psykiskhals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skr.se/halsasjukvard/psykiskhalsa" TargetMode="Externa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58.xml"/><Relationship Id="rId7" Type="http://schemas.openxmlformats.org/officeDocument/2006/relationships/image" Target="../media/image78.png"/><Relationship Id="rId2" Type="http://schemas.openxmlformats.org/officeDocument/2006/relationships/tags" Target="../tags/tag5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11" Type="http://schemas.microsoft.com/office/2007/relationships/hdphoto" Target="../media/hdphoto3.wdp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hyperlink" Target="http://www.skr.se/halsasjukvard/psykiskhals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hyperlink" Target="http://www.skr.se/halsasjukvard/psykiskhals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hyperlink" Target="http://www.skr.se/halsasjukvard/psykiskhals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kr.se/halsasjukvard/psykiskhalsa/kraftsamlingpsykiskhalsa/hallbarastod/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9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tags" Target="../tags/tag60.xml"/><Relationship Id="rId7" Type="http://schemas.openxmlformats.org/officeDocument/2006/relationships/image" Target="../media/image33.png"/><Relationship Id="rId2" Type="http://schemas.openxmlformats.org/officeDocument/2006/relationships/tags" Target="../tags/tag5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11" Type="http://schemas.openxmlformats.org/officeDocument/2006/relationships/image" Target="../media/image107.sv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62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tags" Target="../tags/tag6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8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7" Type="http://schemas.openxmlformats.org/officeDocument/2006/relationships/image" Target="../media/image119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17.sv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hyperlink" Target="http://www.skr.se/kraftsamli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1.emf"/><Relationship Id="rId2" Type="http://schemas.openxmlformats.org/officeDocument/2006/relationships/tags" Target="../tags/tag4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7.xml"/><Relationship Id="rId7" Type="http://schemas.openxmlformats.org/officeDocument/2006/relationships/oleObject" Target="../embeddings/oleObject18.bin"/><Relationship Id="rId2" Type="http://schemas.openxmlformats.org/officeDocument/2006/relationships/tags" Target="../tags/tag4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9.xml"/><Relationship Id="rId7" Type="http://schemas.openxmlformats.org/officeDocument/2006/relationships/oleObject" Target="../embeddings/oleObject19.bin"/><Relationship Id="rId2" Type="http://schemas.openxmlformats.org/officeDocument/2006/relationships/tags" Target="../tags/tag4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5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tags" Target="../tags/tag51.xml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image" Target="../media/image32.svg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tags" Target="../tags/tag50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11" Type="http://schemas.openxmlformats.org/officeDocument/2006/relationships/image" Target="../media/image24.png"/><Relationship Id="rId24" Type="http://schemas.openxmlformats.org/officeDocument/2006/relationships/image" Target="../media/image44.svg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openxmlformats.org/officeDocument/2006/relationships/image" Target="../media/image48.svg"/><Relationship Id="rId10" Type="http://schemas.openxmlformats.org/officeDocument/2006/relationships/image" Target="../media/image30.sv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tags" Target="../tags/tag53.xml"/><Relationship Id="rId7" Type="http://schemas.openxmlformats.org/officeDocument/2006/relationships/image" Target="../media/image33.png"/><Relationship Id="rId2" Type="http://schemas.openxmlformats.org/officeDocument/2006/relationships/tags" Target="../tags/tag5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/>
          <p:nvPr/>
        </p:nvSpPr>
        <p:spPr>
          <a:xfrm>
            <a:off x="2041153" y="1306916"/>
            <a:ext cx="7032400" cy="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2"/>
          <p:cNvSpPr txBox="1"/>
          <p:nvPr/>
        </p:nvSpPr>
        <p:spPr>
          <a:xfrm>
            <a:off x="2041153" y="3161838"/>
            <a:ext cx="7569986" cy="75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112494"/>
              </a:lnSpc>
              <a:buClr>
                <a:srgbClr val="000000"/>
              </a:buClr>
              <a:buSzPts val="18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Kickoff </a:t>
            </a:r>
            <a:r>
              <a:rPr lang="sv" sz="3200" dirty="0"/>
              <a:t>14 september</a:t>
            </a:r>
            <a:r>
              <a:rPr lang="sv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2020</a:t>
            </a:r>
            <a:endParaRPr dirty="0"/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83C78F7B-41BB-47EC-85E6-0CCE235AA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45" y="549021"/>
            <a:ext cx="7620016" cy="22341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BA37701-A3B9-4C13-BD92-E3813F3AA997}"/>
              </a:ext>
            </a:extLst>
          </p:cNvPr>
          <p:cNvSpPr/>
          <p:nvPr/>
        </p:nvSpPr>
        <p:spPr>
          <a:xfrm>
            <a:off x="399353" y="986589"/>
            <a:ext cx="11367531" cy="5086219"/>
          </a:xfrm>
          <a:prstGeom prst="rect">
            <a:avLst/>
          </a:prstGeom>
          <a:solidFill>
            <a:srgbClr val="E6F3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30B39-222D-47B6-8321-8BCCD56F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45" y="266948"/>
            <a:ext cx="11910841" cy="714501"/>
          </a:xfrm>
        </p:spPr>
        <p:txBody>
          <a:bodyPr/>
          <a:lstStyle/>
          <a:p>
            <a:r>
              <a:rPr lang="sv-SE" dirty="0"/>
              <a:t>Några grundläggande principer har varit vägledande för arbetet i delarenorna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87FCFC-6FD1-4064-B5D9-996C66826C99}"/>
              </a:ext>
            </a:extLst>
          </p:cNvPr>
          <p:cNvGrpSpPr/>
          <p:nvPr/>
        </p:nvGrpSpPr>
        <p:grpSpPr>
          <a:xfrm>
            <a:off x="2875697" y="2299879"/>
            <a:ext cx="1793642" cy="1793642"/>
            <a:chOff x="3093039" y="2012401"/>
            <a:chExt cx="1793642" cy="1793642"/>
          </a:xfrm>
          <a:solidFill>
            <a:srgbClr val="0B88C7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A30BED0-B78A-4DF1-A340-D13EBCB95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93039" y="2012401"/>
              <a:ext cx="1793642" cy="1793642"/>
            </a:xfrm>
            <a:prstGeom prst="rect">
              <a:avLst/>
            </a:prstGeom>
            <a:effectLst/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D75268-68CD-4753-A628-B67365B79585}"/>
                </a:ext>
              </a:extLst>
            </p:cNvPr>
            <p:cNvSpPr/>
            <p:nvPr/>
          </p:nvSpPr>
          <p:spPr>
            <a:xfrm>
              <a:off x="3456460" y="2375822"/>
              <a:ext cx="1066800" cy="1066800"/>
            </a:xfrm>
            <a:prstGeom prst="ellipse">
              <a:avLst/>
            </a:prstGeom>
            <a:grpFill/>
            <a:ln>
              <a:solidFill>
                <a:srgbClr val="0B88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A4A2C0-565C-499D-8BE3-2ABDB8220C05}"/>
                </a:ext>
              </a:extLst>
            </p:cNvPr>
            <p:cNvSpPr/>
            <p:nvPr/>
          </p:nvSpPr>
          <p:spPr>
            <a:xfrm>
              <a:off x="3616237" y="2535599"/>
              <a:ext cx="747246" cy="747246"/>
            </a:xfrm>
            <a:prstGeom prst="ellipse">
              <a:avLst/>
            </a:prstGeom>
            <a:grpFill/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031DAF8-7D51-4203-86BF-9962129FDEED}"/>
              </a:ext>
            </a:extLst>
          </p:cNvPr>
          <p:cNvGrpSpPr/>
          <p:nvPr/>
        </p:nvGrpSpPr>
        <p:grpSpPr>
          <a:xfrm>
            <a:off x="4285878" y="2954186"/>
            <a:ext cx="1793642" cy="1793642"/>
            <a:chOff x="3093039" y="2012401"/>
            <a:chExt cx="1793642" cy="1793642"/>
          </a:xfrm>
          <a:solidFill>
            <a:srgbClr val="0B88C7"/>
          </a:solidFill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48FA07D-8086-4335-8D3D-E6827BB26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093039" y="2012401"/>
              <a:ext cx="1793642" cy="1793642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ADE0B8F-1EBF-4F42-A686-77189F6DDCF3}"/>
                </a:ext>
              </a:extLst>
            </p:cNvPr>
            <p:cNvSpPr/>
            <p:nvPr/>
          </p:nvSpPr>
          <p:spPr>
            <a:xfrm>
              <a:off x="3456460" y="2375822"/>
              <a:ext cx="1066800" cy="1066800"/>
            </a:xfrm>
            <a:prstGeom prst="ellipse">
              <a:avLst/>
            </a:prstGeom>
            <a:solidFill>
              <a:srgbClr val="3CA0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AC55C8F-21B0-439D-8E62-79E79A9574DA}"/>
                </a:ext>
              </a:extLst>
            </p:cNvPr>
            <p:cNvSpPr/>
            <p:nvPr/>
          </p:nvSpPr>
          <p:spPr>
            <a:xfrm>
              <a:off x="3616237" y="2535599"/>
              <a:ext cx="747246" cy="747246"/>
            </a:xfrm>
            <a:prstGeom prst="ellipse">
              <a:avLst/>
            </a:prstGeom>
            <a:solidFill>
              <a:srgbClr val="3CA0D2"/>
            </a:solidFill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F01BAC-708D-4545-ADFE-F3CD850715D7}"/>
              </a:ext>
            </a:extLst>
          </p:cNvPr>
          <p:cNvGrpSpPr/>
          <p:nvPr/>
        </p:nvGrpSpPr>
        <p:grpSpPr>
          <a:xfrm>
            <a:off x="5696059" y="2299879"/>
            <a:ext cx="1793642" cy="1793642"/>
            <a:chOff x="3093039" y="2012401"/>
            <a:chExt cx="1793642" cy="1793642"/>
          </a:xfrm>
          <a:solidFill>
            <a:srgbClr val="6DB8DD"/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8BCC7C1-ADBC-4DAA-BE8F-25D6EB770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093039" y="2012401"/>
              <a:ext cx="1793642" cy="1793642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A1DEA75-0007-40EE-9424-D56D249B4B9E}"/>
                </a:ext>
              </a:extLst>
            </p:cNvPr>
            <p:cNvSpPr/>
            <p:nvPr/>
          </p:nvSpPr>
          <p:spPr>
            <a:xfrm>
              <a:off x="3456460" y="2375822"/>
              <a:ext cx="1066800" cy="1066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E4317CB-F507-4450-A706-AFDA1AD4BD55}"/>
                </a:ext>
              </a:extLst>
            </p:cNvPr>
            <p:cNvSpPr/>
            <p:nvPr/>
          </p:nvSpPr>
          <p:spPr>
            <a:xfrm>
              <a:off x="3616237" y="2535599"/>
              <a:ext cx="747246" cy="747246"/>
            </a:xfrm>
            <a:prstGeom prst="ellipse">
              <a:avLst/>
            </a:prstGeom>
            <a:grpFill/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2A58F5-B46F-4078-A530-1B7D5CBBECE3}"/>
              </a:ext>
            </a:extLst>
          </p:cNvPr>
          <p:cNvGrpSpPr/>
          <p:nvPr/>
        </p:nvGrpSpPr>
        <p:grpSpPr>
          <a:xfrm>
            <a:off x="7106240" y="2954186"/>
            <a:ext cx="1793642" cy="1793642"/>
            <a:chOff x="3093039" y="2012401"/>
            <a:chExt cx="1793642" cy="1793642"/>
          </a:xfrm>
          <a:solidFill>
            <a:srgbClr val="9DCFE9"/>
          </a:solidFill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D8534E0-1A5A-439B-A9FC-9EEDF08E9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093039" y="2012401"/>
              <a:ext cx="1793642" cy="1793642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52060BF-0312-4300-A744-96DBFB850D67}"/>
                </a:ext>
              </a:extLst>
            </p:cNvPr>
            <p:cNvSpPr/>
            <p:nvPr/>
          </p:nvSpPr>
          <p:spPr>
            <a:xfrm>
              <a:off x="3456460" y="2375822"/>
              <a:ext cx="1066800" cy="1066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30AF865-8FEF-4C41-9548-91710276F489}"/>
                </a:ext>
              </a:extLst>
            </p:cNvPr>
            <p:cNvSpPr/>
            <p:nvPr/>
          </p:nvSpPr>
          <p:spPr>
            <a:xfrm>
              <a:off x="3616237" y="2535599"/>
              <a:ext cx="747246" cy="747246"/>
            </a:xfrm>
            <a:prstGeom prst="ellipse">
              <a:avLst/>
            </a:prstGeom>
            <a:grpFill/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5F41D373-AA18-45C9-9A16-0B3A9C62D6C0}"/>
              </a:ext>
            </a:extLst>
          </p:cNvPr>
          <p:cNvSpPr/>
          <p:nvPr/>
        </p:nvSpPr>
        <p:spPr>
          <a:xfrm>
            <a:off x="369303" y="1910749"/>
            <a:ext cx="2812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6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 talar öppet och delar allt, </a:t>
            </a:r>
            <a:r>
              <a:rPr kumimoji="0" lang="sv-S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utnyttjar</a:t>
            </a:r>
            <a:r>
              <a:rPr kumimoji="0" lang="sv-S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 informationen vi får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A6F30C-38CD-4F50-9608-AB49A4710555}"/>
              </a:ext>
            </a:extLst>
          </p:cNvPr>
          <p:cNvCxnSpPr>
            <a:cxnSpLocks/>
          </p:cNvCxnSpPr>
          <p:nvPr/>
        </p:nvCxnSpPr>
        <p:spPr>
          <a:xfrm>
            <a:off x="688773" y="1910749"/>
            <a:ext cx="2173892" cy="0"/>
          </a:xfrm>
          <a:prstGeom prst="line">
            <a:avLst/>
          </a:prstGeom>
          <a:ln w="25400">
            <a:solidFill>
              <a:srgbClr val="0B8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E1ACDA-59C7-48AB-8446-F0242373BE3E}"/>
              </a:ext>
            </a:extLst>
          </p:cNvPr>
          <p:cNvCxnSpPr>
            <a:cxnSpLocks/>
          </p:cNvCxnSpPr>
          <p:nvPr/>
        </p:nvCxnSpPr>
        <p:spPr>
          <a:xfrm>
            <a:off x="688773" y="2821836"/>
            <a:ext cx="2173892" cy="0"/>
          </a:xfrm>
          <a:prstGeom prst="line">
            <a:avLst/>
          </a:prstGeom>
          <a:ln w="25400">
            <a:solidFill>
              <a:srgbClr val="0B88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FB62090-1387-4A9C-9FA0-2992BC38D039}"/>
              </a:ext>
            </a:extLst>
          </p:cNvPr>
          <p:cNvSpPr/>
          <p:nvPr/>
        </p:nvSpPr>
        <p:spPr>
          <a:xfrm>
            <a:off x="3761502" y="4982585"/>
            <a:ext cx="2712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6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 sprider och berättar gärna om resultaten, </a:t>
            </a:r>
            <a:r>
              <a:rPr kumimoji="0" lang="sv-S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citerar inte enskilda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378B6E-4384-4779-8CEB-11039F36F420}"/>
              </a:ext>
            </a:extLst>
          </p:cNvPr>
          <p:cNvSpPr/>
          <p:nvPr/>
        </p:nvSpPr>
        <p:spPr>
          <a:xfrm>
            <a:off x="5073873" y="1224451"/>
            <a:ext cx="3438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6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 kan vara oeniga om vad </a:t>
            </a:r>
            <a:b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 är den bästa vägen – ett problem har ofta flera lösningar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5EEA21-98A8-4424-8676-2C74628023BB}"/>
              </a:ext>
            </a:extLst>
          </p:cNvPr>
          <p:cNvSpPr/>
          <p:nvPr/>
        </p:nvSpPr>
        <p:spPr>
          <a:xfrm>
            <a:off x="9208595" y="1125729"/>
            <a:ext cx="2614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6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Vårt gemensamma arbete bygger på förtroende och tillit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C0FF845-952E-4AC3-B6E0-C4EA576C36AB}"/>
              </a:ext>
            </a:extLst>
          </p:cNvPr>
          <p:cNvCxnSpPr>
            <a:cxnSpLocks/>
          </p:cNvCxnSpPr>
          <p:nvPr/>
        </p:nvCxnSpPr>
        <p:spPr>
          <a:xfrm>
            <a:off x="3981608" y="5905915"/>
            <a:ext cx="2173892" cy="0"/>
          </a:xfrm>
          <a:prstGeom prst="line">
            <a:avLst/>
          </a:prstGeom>
          <a:ln w="25400">
            <a:solidFill>
              <a:srgbClr val="3CA0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CD8923D-8561-4D1E-84DF-4C4DEE41869A}"/>
              </a:ext>
            </a:extLst>
          </p:cNvPr>
          <p:cNvCxnSpPr>
            <a:cxnSpLocks/>
          </p:cNvCxnSpPr>
          <p:nvPr/>
        </p:nvCxnSpPr>
        <p:spPr>
          <a:xfrm>
            <a:off x="3981608" y="4994616"/>
            <a:ext cx="2173892" cy="0"/>
          </a:xfrm>
          <a:prstGeom prst="line">
            <a:avLst/>
          </a:prstGeom>
          <a:ln w="25400">
            <a:solidFill>
              <a:srgbClr val="3CA0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ACA04F-DDFF-457D-89F0-7A2364A1C2AC}"/>
              </a:ext>
            </a:extLst>
          </p:cNvPr>
          <p:cNvCxnSpPr>
            <a:cxnSpLocks/>
          </p:cNvCxnSpPr>
          <p:nvPr/>
        </p:nvCxnSpPr>
        <p:spPr>
          <a:xfrm>
            <a:off x="5535540" y="2158317"/>
            <a:ext cx="2340000" cy="0"/>
          </a:xfrm>
          <a:prstGeom prst="line">
            <a:avLst/>
          </a:prstGeom>
          <a:ln w="25400">
            <a:solidFill>
              <a:srgbClr val="6DB8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781A48-1FEF-43ED-B694-B396DC9F1F52}"/>
              </a:ext>
            </a:extLst>
          </p:cNvPr>
          <p:cNvCxnSpPr>
            <a:cxnSpLocks/>
          </p:cNvCxnSpPr>
          <p:nvPr/>
        </p:nvCxnSpPr>
        <p:spPr>
          <a:xfrm>
            <a:off x="5535540" y="1189960"/>
            <a:ext cx="2340000" cy="0"/>
          </a:xfrm>
          <a:prstGeom prst="line">
            <a:avLst/>
          </a:prstGeom>
          <a:ln w="25400">
            <a:solidFill>
              <a:srgbClr val="6DB8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78376C-B425-4D45-867B-407AA9CC759B}"/>
              </a:ext>
            </a:extLst>
          </p:cNvPr>
          <p:cNvCxnSpPr>
            <a:cxnSpLocks/>
          </p:cNvCxnSpPr>
          <p:nvPr/>
        </p:nvCxnSpPr>
        <p:spPr>
          <a:xfrm>
            <a:off x="8511923" y="5655107"/>
            <a:ext cx="2173892" cy="0"/>
          </a:xfrm>
          <a:prstGeom prst="line">
            <a:avLst/>
          </a:prstGeom>
          <a:ln w="25400">
            <a:solidFill>
              <a:srgbClr val="9DC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73B34EA-FF7D-4DEB-9168-54F099ADAAFC}"/>
              </a:ext>
            </a:extLst>
          </p:cNvPr>
          <p:cNvCxnSpPr>
            <a:cxnSpLocks/>
          </p:cNvCxnSpPr>
          <p:nvPr/>
        </p:nvCxnSpPr>
        <p:spPr>
          <a:xfrm>
            <a:off x="8511923" y="4673222"/>
            <a:ext cx="2173892" cy="0"/>
          </a:xfrm>
          <a:prstGeom prst="line">
            <a:avLst/>
          </a:prstGeom>
          <a:ln w="25400">
            <a:solidFill>
              <a:srgbClr val="9DC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25ABE0-4F8D-48BF-BBA5-06A9723265A4}"/>
              </a:ext>
            </a:extLst>
          </p:cNvPr>
          <p:cNvGrpSpPr/>
          <p:nvPr/>
        </p:nvGrpSpPr>
        <p:grpSpPr>
          <a:xfrm>
            <a:off x="8414175" y="2129604"/>
            <a:ext cx="1793642" cy="1793642"/>
            <a:chOff x="3093039" y="2012401"/>
            <a:chExt cx="1793642" cy="1793642"/>
          </a:xfrm>
          <a:solidFill>
            <a:srgbClr val="C6E3F2"/>
          </a:solidFill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3BEC966F-1075-4BD7-8DEA-69B629F9B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093039" y="2012401"/>
              <a:ext cx="1793642" cy="1793642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539E3A1-47DA-4A68-BC01-9DB245BAE0E0}"/>
                </a:ext>
              </a:extLst>
            </p:cNvPr>
            <p:cNvSpPr/>
            <p:nvPr/>
          </p:nvSpPr>
          <p:spPr>
            <a:xfrm>
              <a:off x="3456460" y="2375822"/>
              <a:ext cx="1066800" cy="1066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6AD26D0-C476-46F4-9876-E62B08D2C523}"/>
                </a:ext>
              </a:extLst>
            </p:cNvPr>
            <p:cNvSpPr/>
            <p:nvPr/>
          </p:nvSpPr>
          <p:spPr>
            <a:xfrm>
              <a:off x="3616237" y="2535599"/>
              <a:ext cx="747246" cy="747246"/>
            </a:xfrm>
            <a:prstGeom prst="ellipse">
              <a:avLst/>
            </a:prstGeom>
            <a:grpFill/>
            <a:ln w="1016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DD4F20B-D6B9-4613-B13F-7DC9F5A953EE}"/>
              </a:ext>
            </a:extLst>
          </p:cNvPr>
          <p:cNvSpPr/>
          <p:nvPr/>
        </p:nvSpPr>
        <p:spPr>
          <a:xfrm>
            <a:off x="8194616" y="4702500"/>
            <a:ext cx="282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6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 sprider bara lösningar som vi – utan kostnad – kan dela med varandra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7554C90-D7E3-4E94-82D2-F25CD95A08B6}"/>
              </a:ext>
            </a:extLst>
          </p:cNvPr>
          <p:cNvCxnSpPr>
            <a:cxnSpLocks/>
          </p:cNvCxnSpPr>
          <p:nvPr/>
        </p:nvCxnSpPr>
        <p:spPr>
          <a:xfrm>
            <a:off x="9413411" y="2075907"/>
            <a:ext cx="2173892" cy="0"/>
          </a:xfrm>
          <a:prstGeom prst="line">
            <a:avLst/>
          </a:prstGeom>
          <a:ln w="25400">
            <a:solidFill>
              <a:srgbClr val="CCE7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5DC207A-9C4C-4122-9645-9941AD444F20}"/>
              </a:ext>
            </a:extLst>
          </p:cNvPr>
          <p:cNvCxnSpPr>
            <a:cxnSpLocks/>
          </p:cNvCxnSpPr>
          <p:nvPr/>
        </p:nvCxnSpPr>
        <p:spPr>
          <a:xfrm>
            <a:off x="9413411" y="1094022"/>
            <a:ext cx="2173892" cy="0"/>
          </a:xfrm>
          <a:prstGeom prst="line">
            <a:avLst/>
          </a:prstGeom>
          <a:ln w="25400">
            <a:solidFill>
              <a:srgbClr val="CCE7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317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7FBA64A-CAED-49A3-AFCE-6E0EB4BAB1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7FBA64A-CAED-49A3-AFCE-6E0EB4BAB1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0" name="Google Shape;380;p26"/>
          <p:cNvSpPr/>
          <p:nvPr/>
        </p:nvSpPr>
        <p:spPr>
          <a:xfrm>
            <a:off x="622169" y="5004431"/>
            <a:ext cx="9404800" cy="116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6"/>
          <p:cNvSpPr/>
          <p:nvPr/>
        </p:nvSpPr>
        <p:spPr>
          <a:xfrm>
            <a:off x="688109" y="5868553"/>
            <a:ext cx="2267200" cy="251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Andra delarenor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2" name="Google Shape;382;p26"/>
          <p:cNvSpPr/>
          <p:nvPr/>
        </p:nvSpPr>
        <p:spPr>
          <a:xfrm>
            <a:off x="3010403" y="5868553"/>
            <a:ext cx="2267200" cy="251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Lokala kraftsamlingar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3" name="Google Shape;383;p26"/>
          <p:cNvSpPr/>
          <p:nvPr/>
        </p:nvSpPr>
        <p:spPr>
          <a:xfrm>
            <a:off x="5332697" y="5868553"/>
            <a:ext cx="2267200" cy="251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Nationellt prioriterad fråga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26"/>
          <p:cNvSpPr/>
          <p:nvPr/>
        </p:nvSpPr>
        <p:spPr>
          <a:xfrm>
            <a:off x="7050939" y="1429301"/>
            <a:ext cx="1900000" cy="8472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38100" cap="flat" cmpd="sng">
            <a:solidFill>
              <a:srgbClr val="B5E4FB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DE8D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6"/>
          <p:cNvSpPr txBox="1">
            <a:spLocks noGrp="1"/>
          </p:cNvSpPr>
          <p:nvPr>
            <p:ph type="title"/>
          </p:nvPr>
        </p:nvSpPr>
        <p:spPr>
          <a:xfrm>
            <a:off x="363985" y="266948"/>
            <a:ext cx="11336800" cy="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buSzPts val="1800"/>
            </a:pPr>
            <a:r>
              <a:rPr lang="en" sz="2400" dirty="0"/>
              <a:t>Den övergripande arbetsprocess utgår från en mötesserie som utmynnar </a:t>
            </a:r>
            <a:r>
              <a:rPr lang="sv-SE" sz="2400" dirty="0"/>
              <a:t>i</a:t>
            </a:r>
            <a:r>
              <a:rPr lang="en" sz="2400" dirty="0"/>
              <a:t> en gemensam arbetsplan (</a:t>
            </a:r>
            <a:r>
              <a:rPr lang="en" sz="2400" i="1" dirty="0"/>
              <a:t>Handslag</a:t>
            </a:r>
            <a:r>
              <a:rPr lang="en" sz="2400" dirty="0"/>
              <a:t>)</a:t>
            </a:r>
            <a:endParaRPr sz="2400" dirty="0"/>
          </a:p>
        </p:txBody>
      </p:sp>
      <p:sp>
        <p:nvSpPr>
          <p:cNvPr id="386" name="Google Shape;386;p26"/>
          <p:cNvSpPr/>
          <p:nvPr/>
        </p:nvSpPr>
        <p:spPr>
          <a:xfrm>
            <a:off x="856005" y="1420745"/>
            <a:ext cx="1931200" cy="847200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508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DE8D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6"/>
          <p:cNvSpPr/>
          <p:nvPr/>
        </p:nvSpPr>
        <p:spPr>
          <a:xfrm>
            <a:off x="2526041" y="1420745"/>
            <a:ext cx="1931200" cy="847200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508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DE8D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6"/>
          <p:cNvSpPr/>
          <p:nvPr/>
        </p:nvSpPr>
        <p:spPr>
          <a:xfrm>
            <a:off x="4196079" y="1420745"/>
            <a:ext cx="1931200" cy="847200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 w="508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DE8D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6"/>
          <p:cNvSpPr/>
          <p:nvPr/>
        </p:nvSpPr>
        <p:spPr>
          <a:xfrm>
            <a:off x="803616" y="2335949"/>
            <a:ext cx="1561200" cy="2254000"/>
          </a:xfrm>
          <a:prstGeom prst="rect">
            <a:avLst/>
          </a:prstGeom>
          <a:solidFill>
            <a:srgbClr val="FFF1CE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3932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6"/>
          <p:cNvSpPr/>
          <p:nvPr/>
        </p:nvSpPr>
        <p:spPr>
          <a:xfrm>
            <a:off x="85207" y="1125897"/>
            <a:ext cx="952800" cy="1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844A0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Arbetsfas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1" name="Google Shape;391;p26"/>
          <p:cNvSpPr/>
          <p:nvPr/>
        </p:nvSpPr>
        <p:spPr>
          <a:xfrm>
            <a:off x="2466259" y="2335949"/>
            <a:ext cx="1575600" cy="2254000"/>
          </a:xfrm>
          <a:prstGeom prst="rect">
            <a:avLst/>
          </a:prstGeom>
          <a:solidFill>
            <a:srgbClr val="FFF1CE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3932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6"/>
          <p:cNvSpPr/>
          <p:nvPr/>
        </p:nvSpPr>
        <p:spPr>
          <a:xfrm>
            <a:off x="4132140" y="2335949"/>
            <a:ext cx="1625200" cy="2254000"/>
          </a:xfrm>
          <a:prstGeom prst="rect">
            <a:avLst/>
          </a:prstGeom>
          <a:solidFill>
            <a:srgbClr val="FFF1CE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3932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6"/>
          <p:cNvSpPr/>
          <p:nvPr/>
        </p:nvSpPr>
        <p:spPr>
          <a:xfrm>
            <a:off x="951487" y="1460900"/>
            <a:ext cx="178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Verkstad 1.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Gemensam problemformulering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2672696" y="1460900"/>
            <a:ext cx="1624400" cy="8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Verkstad 2.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Generera och prioritera mellan olika initiativ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5" name="Google Shape;395;p26"/>
          <p:cNvSpPr/>
          <p:nvPr/>
        </p:nvSpPr>
        <p:spPr>
          <a:xfrm>
            <a:off x="4301500" y="1460900"/>
            <a:ext cx="178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Verkstad 3.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Utforma arbetsplan </a:t>
            </a:r>
            <a:b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och handslag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6" name="Google Shape;396;p26"/>
          <p:cNvGrpSpPr/>
          <p:nvPr/>
        </p:nvGrpSpPr>
        <p:grpSpPr>
          <a:xfrm>
            <a:off x="6256106" y="1481046"/>
            <a:ext cx="789629" cy="762545"/>
            <a:chOff x="9926632" y="1364662"/>
            <a:chExt cx="1014600" cy="979800"/>
          </a:xfrm>
        </p:grpSpPr>
        <p:pic>
          <p:nvPicPr>
            <p:cNvPr id="397" name="Google Shape;397;p26" descr="Handshak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096305" y="1544264"/>
              <a:ext cx="675250" cy="620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26"/>
            <p:cNvSpPr/>
            <p:nvPr/>
          </p:nvSpPr>
          <p:spPr>
            <a:xfrm>
              <a:off x="9926632" y="1364662"/>
              <a:ext cx="1014600" cy="979800"/>
            </a:xfrm>
            <a:prstGeom prst="ellipse">
              <a:avLst/>
            </a:prstGeom>
            <a:noFill/>
            <a:ln w="50800" cap="flat" cmpd="sng">
              <a:solidFill>
                <a:srgbClr val="B5E4F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p26"/>
          <p:cNvSpPr/>
          <p:nvPr/>
        </p:nvSpPr>
        <p:spPr>
          <a:xfrm>
            <a:off x="7418583" y="1562972"/>
            <a:ext cx="1236000" cy="616000"/>
          </a:xfrm>
          <a:prstGeom prst="homePlate">
            <a:avLst>
              <a:gd name="adj" fmla="val 22222"/>
            </a:avLst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Genomföra handslag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" name="Google Shape;400;p26"/>
          <p:cNvGrpSpPr/>
          <p:nvPr/>
        </p:nvGrpSpPr>
        <p:grpSpPr>
          <a:xfrm>
            <a:off x="981380" y="3039043"/>
            <a:ext cx="1205504" cy="295900"/>
            <a:chOff x="279617" y="3570202"/>
            <a:chExt cx="3424728" cy="914400"/>
          </a:xfrm>
        </p:grpSpPr>
        <p:pic>
          <p:nvPicPr>
            <p:cNvPr id="401" name="Google Shape;401;p26" descr="Ma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83749" y="35702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1683" y="35702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26" descr="Ma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89945" y="35702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87881" y="35702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85815" y="35702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26" descr="Ma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9617" y="357020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26"/>
          <p:cNvGrpSpPr/>
          <p:nvPr/>
        </p:nvGrpSpPr>
        <p:grpSpPr>
          <a:xfrm>
            <a:off x="2703807" y="2759236"/>
            <a:ext cx="1205504" cy="1183443"/>
            <a:chOff x="3044829" y="2490881"/>
            <a:chExt cx="1205504" cy="1183443"/>
          </a:xfrm>
        </p:grpSpPr>
        <p:grpSp>
          <p:nvGrpSpPr>
            <p:cNvPr id="408" name="Google Shape;408;p26"/>
            <p:cNvGrpSpPr/>
            <p:nvPr/>
          </p:nvGrpSpPr>
          <p:grpSpPr>
            <a:xfrm>
              <a:off x="3044829" y="2982560"/>
              <a:ext cx="1205504" cy="295900"/>
              <a:chOff x="279617" y="3570202"/>
              <a:chExt cx="3424728" cy="914400"/>
            </a:xfrm>
          </p:grpSpPr>
          <p:pic>
            <p:nvPicPr>
              <p:cNvPr id="409" name="Google Shape;409;p26" descr="Man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283749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0" name="Google Shape;410;p26" descr="Woman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81683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1" name="Google Shape;411;p26" descr="Man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2" name="Google Shape;412;p26" descr="Woman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3" name="Google Shape;413;p26" descr="Woman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78581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4" name="Google Shape;414;p26" descr="Man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79617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5" name="Google Shape;415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912796" y="2638834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26" descr="Ma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65289" y="2490881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563809" y="3378418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273562" y="2686678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9" name="Google Shape;419;p26"/>
          <p:cNvGrpSpPr/>
          <p:nvPr/>
        </p:nvGrpSpPr>
        <p:grpSpPr>
          <a:xfrm>
            <a:off x="4373843" y="2851691"/>
            <a:ext cx="1205504" cy="1608480"/>
            <a:chOff x="4794110" y="2279009"/>
            <a:chExt cx="1205504" cy="1608481"/>
          </a:xfrm>
        </p:grpSpPr>
        <p:grpSp>
          <p:nvGrpSpPr>
            <p:cNvPr id="420" name="Google Shape;420;p26"/>
            <p:cNvGrpSpPr/>
            <p:nvPr/>
          </p:nvGrpSpPr>
          <p:grpSpPr>
            <a:xfrm>
              <a:off x="4794110" y="2770688"/>
              <a:ext cx="1205504" cy="295900"/>
              <a:chOff x="279617" y="3570202"/>
              <a:chExt cx="3424728" cy="914400"/>
            </a:xfrm>
          </p:grpSpPr>
          <p:pic>
            <p:nvPicPr>
              <p:cNvPr id="421" name="Google Shape;421;p26" descr="Man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283749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2" name="Google Shape;422;p26" descr="Woman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81683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" name="Google Shape;423;p26" descr="Man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" name="Google Shape;424;p26" descr="Woman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5" name="Google Shape;425;p26" descr="Woman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78581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p26" descr="Man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79617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27" name="Google Shape;427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662076" y="2426962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26" descr="Ma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814569" y="2279009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022842" y="2474806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61886" y="3143805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131826" y="3462451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540661" y="3591584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324370" y="2314695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26" descr="Ma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73539" y="3111786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26" descr="Woma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594008" y="3146839"/>
              <a:ext cx="321910" cy="2959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Google Shape;436;p26"/>
          <p:cNvSpPr/>
          <p:nvPr/>
        </p:nvSpPr>
        <p:spPr>
          <a:xfrm>
            <a:off x="7103203" y="2410201"/>
            <a:ext cx="1561200" cy="2254000"/>
          </a:xfrm>
          <a:prstGeom prst="rect">
            <a:avLst/>
          </a:prstGeom>
          <a:solidFill>
            <a:srgbClr val="F3FBFE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F3932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p26"/>
          <p:cNvGrpSpPr/>
          <p:nvPr/>
        </p:nvGrpSpPr>
        <p:grpSpPr>
          <a:xfrm>
            <a:off x="7063670" y="2769476"/>
            <a:ext cx="1646037" cy="1565771"/>
            <a:chOff x="9915098" y="2364135"/>
            <a:chExt cx="2243781" cy="2134365"/>
          </a:xfrm>
        </p:grpSpPr>
        <p:pic>
          <p:nvPicPr>
            <p:cNvPr id="438" name="Google Shape;438;p2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360567" y="2879176"/>
              <a:ext cx="1139609" cy="1139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26" descr="Gears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421272" y="3118302"/>
              <a:ext cx="253048" cy="25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26" descr="Lightbulb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822256" y="3795746"/>
              <a:ext cx="200914" cy="200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26" descr="Magnifying glass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174272" y="3081738"/>
              <a:ext cx="253048" cy="25304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2" name="Google Shape;442;p26"/>
            <p:cNvGrpSpPr/>
            <p:nvPr/>
          </p:nvGrpSpPr>
          <p:grpSpPr>
            <a:xfrm>
              <a:off x="10466276" y="2364135"/>
              <a:ext cx="620978" cy="400873"/>
              <a:chOff x="2287881" y="3570202"/>
              <a:chExt cx="1416464" cy="914400"/>
            </a:xfrm>
          </p:grpSpPr>
          <p:pic>
            <p:nvPicPr>
              <p:cNvPr id="443" name="Google Shape;443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4" name="Google Shape;444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5" name="Google Shape;445;p26"/>
            <p:cNvGrpSpPr/>
            <p:nvPr/>
          </p:nvGrpSpPr>
          <p:grpSpPr>
            <a:xfrm>
              <a:off x="11333290" y="2907524"/>
              <a:ext cx="620978" cy="400873"/>
              <a:chOff x="2287881" y="3570202"/>
              <a:chExt cx="1416464" cy="914400"/>
            </a:xfrm>
          </p:grpSpPr>
          <p:pic>
            <p:nvPicPr>
              <p:cNvPr id="446" name="Google Shape;446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7" name="Google Shape;447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8" name="Google Shape;448;p26"/>
            <p:cNvGrpSpPr/>
            <p:nvPr/>
          </p:nvGrpSpPr>
          <p:grpSpPr>
            <a:xfrm>
              <a:off x="11537902" y="3375329"/>
              <a:ext cx="620978" cy="400873"/>
              <a:chOff x="2287881" y="3570202"/>
              <a:chExt cx="1416464" cy="914400"/>
            </a:xfrm>
          </p:grpSpPr>
          <p:pic>
            <p:nvPicPr>
              <p:cNvPr id="449" name="Google Shape;449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0" name="Google Shape;450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1" name="Google Shape;451;p26"/>
            <p:cNvGrpSpPr/>
            <p:nvPr/>
          </p:nvGrpSpPr>
          <p:grpSpPr>
            <a:xfrm>
              <a:off x="11214052" y="3936759"/>
              <a:ext cx="620978" cy="400873"/>
              <a:chOff x="2287881" y="3570202"/>
              <a:chExt cx="1416464" cy="914400"/>
            </a:xfrm>
          </p:grpSpPr>
          <p:pic>
            <p:nvPicPr>
              <p:cNvPr id="452" name="Google Shape;452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3" name="Google Shape;453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4" name="Google Shape;454;p26"/>
            <p:cNvGrpSpPr/>
            <p:nvPr/>
          </p:nvGrpSpPr>
          <p:grpSpPr>
            <a:xfrm>
              <a:off x="10375882" y="4097627"/>
              <a:ext cx="620978" cy="400873"/>
              <a:chOff x="2287881" y="3570202"/>
              <a:chExt cx="1416464" cy="914400"/>
            </a:xfrm>
          </p:grpSpPr>
          <p:pic>
            <p:nvPicPr>
              <p:cNvPr id="455" name="Google Shape;455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6" name="Google Shape;456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7" name="Google Shape;457;p26"/>
            <p:cNvGrpSpPr/>
            <p:nvPr/>
          </p:nvGrpSpPr>
          <p:grpSpPr>
            <a:xfrm>
              <a:off x="9915098" y="3643623"/>
              <a:ext cx="620978" cy="400873"/>
              <a:chOff x="2287881" y="3570202"/>
              <a:chExt cx="1416464" cy="914400"/>
            </a:xfrm>
          </p:grpSpPr>
          <p:pic>
            <p:nvPicPr>
              <p:cNvPr id="458" name="Google Shape;458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9" name="Google Shape;459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0" name="Google Shape;460;p26"/>
            <p:cNvGrpSpPr/>
            <p:nvPr/>
          </p:nvGrpSpPr>
          <p:grpSpPr>
            <a:xfrm>
              <a:off x="11103989" y="2398843"/>
              <a:ext cx="620978" cy="400873"/>
              <a:chOff x="2287881" y="3570202"/>
              <a:chExt cx="1416464" cy="914400"/>
            </a:xfrm>
          </p:grpSpPr>
          <p:pic>
            <p:nvPicPr>
              <p:cNvPr id="461" name="Google Shape;461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2" name="Google Shape;462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3" name="Google Shape;463;p26"/>
            <p:cNvGrpSpPr/>
            <p:nvPr/>
          </p:nvGrpSpPr>
          <p:grpSpPr>
            <a:xfrm>
              <a:off x="9925402" y="2760734"/>
              <a:ext cx="620978" cy="400873"/>
              <a:chOff x="2287881" y="3570202"/>
              <a:chExt cx="1416464" cy="914400"/>
            </a:xfrm>
          </p:grpSpPr>
          <p:pic>
            <p:nvPicPr>
              <p:cNvPr id="464" name="Google Shape;464;p26" descr="Man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2789945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5" name="Google Shape;465;p26" descr="Woman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2287881" y="3570202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66" name="Google Shape;466;p26"/>
          <p:cNvSpPr/>
          <p:nvPr/>
        </p:nvSpPr>
        <p:spPr>
          <a:xfrm>
            <a:off x="9617533" y="1429300"/>
            <a:ext cx="2178800" cy="3160800"/>
          </a:xfrm>
          <a:prstGeom prst="wedgeRectCallout">
            <a:avLst>
              <a:gd name="adj1" fmla="val -86220"/>
              <a:gd name="adj2" fmla="val 6560"/>
            </a:avLst>
          </a:prstGeom>
          <a:solidFill>
            <a:schemeClr val="lt1">
              <a:alpha val="69800"/>
            </a:schemeClr>
          </a:solidFill>
          <a:ln w="38100" cap="flat" cmpd="sng">
            <a:solidFill>
              <a:schemeClr val="accent3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“Handslaget” är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delarenans arbetsplan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och beskriver vilka initiativ man kommer att arbeta med.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Dessa kan vara stora och omfattande, men även mindre och mer avgränsande initiativ förväntas ingå, utifrån deltagarnas olika förutsättningar. 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7" name="Google Shape;467;p26"/>
          <p:cNvSpPr/>
          <p:nvPr/>
        </p:nvSpPr>
        <p:spPr>
          <a:xfrm>
            <a:off x="3324747" y="5141233"/>
            <a:ext cx="3961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Identifierade behov som inte kan mötas inom delarenan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8" name="Google Shape;468;p26"/>
          <p:cNvCxnSpPr>
            <a:endCxn id="382" idx="0"/>
          </p:cNvCxnSpPr>
          <p:nvPr/>
        </p:nvCxnSpPr>
        <p:spPr>
          <a:xfrm flipH="1">
            <a:off x="4144003" y="5489753"/>
            <a:ext cx="832800" cy="378800"/>
          </a:xfrm>
          <a:prstGeom prst="bentConnector2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9" name="Google Shape;469;p26"/>
          <p:cNvCxnSpPr>
            <a:endCxn id="381" idx="0"/>
          </p:cNvCxnSpPr>
          <p:nvPr/>
        </p:nvCxnSpPr>
        <p:spPr>
          <a:xfrm flipH="1">
            <a:off x="1821709" y="5489753"/>
            <a:ext cx="2310400" cy="378800"/>
          </a:xfrm>
          <a:prstGeom prst="bentConnector2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0" name="Google Shape;470;p26"/>
          <p:cNvCxnSpPr>
            <a:endCxn id="383" idx="0"/>
          </p:cNvCxnSpPr>
          <p:nvPr/>
        </p:nvCxnSpPr>
        <p:spPr>
          <a:xfrm>
            <a:off x="4143897" y="5489753"/>
            <a:ext cx="2322400" cy="378800"/>
          </a:xfrm>
          <a:prstGeom prst="bentConnector2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1" name="Google Shape;471;p26"/>
          <p:cNvCxnSpPr>
            <a:endCxn id="382" idx="0"/>
          </p:cNvCxnSpPr>
          <p:nvPr/>
        </p:nvCxnSpPr>
        <p:spPr>
          <a:xfrm>
            <a:off x="3306803" y="5489753"/>
            <a:ext cx="837200" cy="378800"/>
          </a:xfrm>
          <a:prstGeom prst="bentConnector2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74" name="Google Shape;474;p26"/>
          <p:cNvSpPr/>
          <p:nvPr/>
        </p:nvSpPr>
        <p:spPr>
          <a:xfrm>
            <a:off x="7654991" y="5868553"/>
            <a:ext cx="2267200" cy="251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”Blå listan”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475" name="Google Shape;475;p26"/>
          <p:cNvCxnSpPr>
            <a:endCxn id="474" idx="0"/>
          </p:cNvCxnSpPr>
          <p:nvPr/>
        </p:nvCxnSpPr>
        <p:spPr>
          <a:xfrm>
            <a:off x="4154591" y="5484953"/>
            <a:ext cx="4634000" cy="383600"/>
          </a:xfrm>
          <a:prstGeom prst="bentConnector2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Flowchart: Process 695">
            <a:extLst>
              <a:ext uri="{FF2B5EF4-FFF2-40B4-BE49-F238E27FC236}">
                <a16:creationId xmlns:a16="http://schemas.microsoft.com/office/drawing/2014/main" id="{319134D3-6795-415B-82DD-ED48A77CB702}"/>
              </a:ext>
            </a:extLst>
          </p:cNvPr>
          <p:cNvSpPr/>
          <p:nvPr/>
        </p:nvSpPr>
        <p:spPr>
          <a:xfrm>
            <a:off x="481402" y="1356103"/>
            <a:ext cx="11291122" cy="4628675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95278-CE43-4766-B91F-7FBEAE056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Delarenornas handslag bildar gemensamt Kraftsamlingens </a:t>
            </a:r>
            <a:br>
              <a:rPr lang="sv-SE" dirty="0"/>
            </a:br>
            <a:r>
              <a:rPr lang="sv-SE" dirty="0"/>
              <a:t>plan för ett långsiktigt gemensamt utvecklingsarbete 2021-2030</a:t>
            </a:r>
            <a:endParaRPr lang="en-GB" dirty="0"/>
          </a:p>
        </p:txBody>
      </p:sp>
      <p:cxnSp>
        <p:nvCxnSpPr>
          <p:cNvPr id="682" name="Connector: Curved 681">
            <a:extLst>
              <a:ext uri="{FF2B5EF4-FFF2-40B4-BE49-F238E27FC236}">
                <a16:creationId xmlns:a16="http://schemas.microsoft.com/office/drawing/2014/main" id="{5616DBD8-BB4A-4F0F-A113-48ACEC94968F}"/>
              </a:ext>
            </a:extLst>
          </p:cNvPr>
          <p:cNvCxnSpPr>
            <a:cxnSpLocks/>
            <a:endCxn id="666" idx="1"/>
          </p:cNvCxnSpPr>
          <p:nvPr/>
        </p:nvCxnSpPr>
        <p:spPr>
          <a:xfrm rot="5400000" flipH="1" flipV="1">
            <a:off x="5122973" y="3108526"/>
            <a:ext cx="853147" cy="3301817"/>
          </a:xfrm>
          <a:prstGeom prst="curvedConnector2">
            <a:avLst/>
          </a:prstGeom>
          <a:ln w="457200">
            <a:solidFill>
              <a:srgbClr val="BAE5F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9" name="Connector: Curved 678">
            <a:extLst>
              <a:ext uri="{FF2B5EF4-FFF2-40B4-BE49-F238E27FC236}">
                <a16:creationId xmlns:a16="http://schemas.microsoft.com/office/drawing/2014/main" id="{31DFADD7-FAA5-4531-A672-27D5147C82B7}"/>
              </a:ext>
            </a:extLst>
          </p:cNvPr>
          <p:cNvCxnSpPr>
            <a:cxnSpLocks/>
            <a:endCxn id="662" idx="1"/>
          </p:cNvCxnSpPr>
          <p:nvPr/>
        </p:nvCxnSpPr>
        <p:spPr>
          <a:xfrm rot="5400000" flipH="1" flipV="1">
            <a:off x="4332940" y="1974971"/>
            <a:ext cx="966547" cy="4768485"/>
          </a:xfrm>
          <a:prstGeom prst="curvedConnector2">
            <a:avLst/>
          </a:prstGeom>
          <a:ln w="457200">
            <a:solidFill>
              <a:srgbClr val="BAE5F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6" name="Connector: Curved 675">
            <a:extLst>
              <a:ext uri="{FF2B5EF4-FFF2-40B4-BE49-F238E27FC236}">
                <a16:creationId xmlns:a16="http://schemas.microsoft.com/office/drawing/2014/main" id="{2224427B-FD8F-4999-A44E-04CFDDB8EE00}"/>
              </a:ext>
            </a:extLst>
          </p:cNvPr>
          <p:cNvCxnSpPr>
            <a:cxnSpLocks/>
            <a:endCxn id="663" idx="1"/>
          </p:cNvCxnSpPr>
          <p:nvPr/>
        </p:nvCxnSpPr>
        <p:spPr>
          <a:xfrm rot="16200000" flipH="1">
            <a:off x="5092031" y="396751"/>
            <a:ext cx="440079" cy="3776771"/>
          </a:xfrm>
          <a:prstGeom prst="curvedConnector2">
            <a:avLst/>
          </a:prstGeom>
          <a:ln w="457200">
            <a:solidFill>
              <a:srgbClr val="BAE5F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3" name="Connector: Curved 672">
            <a:extLst>
              <a:ext uri="{FF2B5EF4-FFF2-40B4-BE49-F238E27FC236}">
                <a16:creationId xmlns:a16="http://schemas.microsoft.com/office/drawing/2014/main" id="{56455FCD-2E0B-4CE0-BBDC-DE984E95C4C8}"/>
              </a:ext>
            </a:extLst>
          </p:cNvPr>
          <p:cNvCxnSpPr>
            <a:cxnSpLocks/>
            <a:endCxn id="664" idx="1"/>
          </p:cNvCxnSpPr>
          <p:nvPr/>
        </p:nvCxnSpPr>
        <p:spPr>
          <a:xfrm rot="16200000" flipH="1">
            <a:off x="4459363" y="221004"/>
            <a:ext cx="480974" cy="5001211"/>
          </a:xfrm>
          <a:prstGeom prst="curvedConnector2">
            <a:avLst/>
          </a:prstGeom>
          <a:ln w="457200">
            <a:solidFill>
              <a:srgbClr val="BAE5F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8" name="Connector: Curved 657">
            <a:extLst>
              <a:ext uri="{FF2B5EF4-FFF2-40B4-BE49-F238E27FC236}">
                <a16:creationId xmlns:a16="http://schemas.microsoft.com/office/drawing/2014/main" id="{25054920-F51A-4208-B178-87E3CE8C8919}"/>
              </a:ext>
            </a:extLst>
          </p:cNvPr>
          <p:cNvCxnSpPr>
            <a:cxnSpLocks/>
            <a:endCxn id="665" idx="1"/>
          </p:cNvCxnSpPr>
          <p:nvPr/>
        </p:nvCxnSpPr>
        <p:spPr>
          <a:xfrm flipV="1">
            <a:off x="2261053" y="3419018"/>
            <a:ext cx="4939403" cy="118886"/>
          </a:xfrm>
          <a:prstGeom prst="curvedConnector3">
            <a:avLst>
              <a:gd name="adj1" fmla="val 50000"/>
            </a:avLst>
          </a:prstGeom>
          <a:ln w="457200">
            <a:solidFill>
              <a:srgbClr val="BAE5F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5" name="Connector: Curved 684">
            <a:extLst>
              <a:ext uri="{FF2B5EF4-FFF2-40B4-BE49-F238E27FC236}">
                <a16:creationId xmlns:a16="http://schemas.microsoft.com/office/drawing/2014/main" id="{AD7448B2-FAFA-4239-94BE-63E57C74A7C6}"/>
              </a:ext>
            </a:extLst>
          </p:cNvPr>
          <p:cNvCxnSpPr>
            <a:cxnSpLocks/>
            <a:endCxn id="661" idx="1"/>
          </p:cNvCxnSpPr>
          <p:nvPr/>
        </p:nvCxnSpPr>
        <p:spPr>
          <a:xfrm rot="5400000" flipH="1" flipV="1">
            <a:off x="6511612" y="4482164"/>
            <a:ext cx="381228" cy="996460"/>
          </a:xfrm>
          <a:prstGeom prst="curvedConnector2">
            <a:avLst/>
          </a:prstGeom>
          <a:ln w="457200">
            <a:solidFill>
              <a:srgbClr val="BAE5FB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9" name="Rectangle 658">
            <a:extLst>
              <a:ext uri="{FF2B5EF4-FFF2-40B4-BE49-F238E27FC236}">
                <a16:creationId xmlns:a16="http://schemas.microsoft.com/office/drawing/2014/main" id="{749F7C30-F91E-4F9C-9057-8AB28F1DD586}"/>
              </a:ext>
            </a:extLst>
          </p:cNvPr>
          <p:cNvSpPr/>
          <p:nvPr/>
        </p:nvSpPr>
        <p:spPr>
          <a:xfrm>
            <a:off x="7483236" y="2269386"/>
            <a:ext cx="2949583" cy="2749521"/>
          </a:xfrm>
          <a:prstGeom prst="rect">
            <a:avLst/>
          </a:prstGeom>
          <a:gradFill flip="none" rotWithShape="1">
            <a:gsLst>
              <a:gs pos="96250">
                <a:srgbClr val="B5E4FB"/>
              </a:gs>
              <a:gs pos="50000">
                <a:srgbClr val="D7EEFC"/>
              </a:gs>
              <a:gs pos="38000">
                <a:srgbClr val="E1F3FD"/>
              </a:gs>
              <a:gs pos="0">
                <a:srgbClr val="EAF7FE"/>
              </a:gs>
              <a:gs pos="100000">
                <a:srgbClr val="B3E3F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1" name="Rectangle 660">
            <a:extLst>
              <a:ext uri="{FF2B5EF4-FFF2-40B4-BE49-F238E27FC236}">
                <a16:creationId xmlns:a16="http://schemas.microsoft.com/office/drawing/2014/main" id="{C0BA585B-839B-47B4-81F7-DF7F6636C155}"/>
              </a:ext>
            </a:extLst>
          </p:cNvPr>
          <p:cNvSpPr/>
          <p:nvPr/>
        </p:nvSpPr>
        <p:spPr>
          <a:xfrm>
            <a:off x="7200456" y="4560653"/>
            <a:ext cx="349160" cy="458253"/>
          </a:xfrm>
          <a:prstGeom prst="rect">
            <a:avLst/>
          </a:prstGeom>
          <a:solidFill>
            <a:srgbClr val="EA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2" name="Rectangle 661">
            <a:extLst>
              <a:ext uri="{FF2B5EF4-FFF2-40B4-BE49-F238E27FC236}">
                <a16:creationId xmlns:a16="http://schemas.microsoft.com/office/drawing/2014/main" id="{731AF2E0-5E28-44BF-A91C-FC7351651A76}"/>
              </a:ext>
            </a:extLst>
          </p:cNvPr>
          <p:cNvSpPr/>
          <p:nvPr/>
        </p:nvSpPr>
        <p:spPr>
          <a:xfrm>
            <a:off x="7200456" y="3646813"/>
            <a:ext cx="349160" cy="458253"/>
          </a:xfrm>
          <a:prstGeom prst="rect">
            <a:avLst/>
          </a:prstGeom>
          <a:solidFill>
            <a:srgbClr val="EA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3" name="Rectangle 662">
            <a:extLst>
              <a:ext uri="{FF2B5EF4-FFF2-40B4-BE49-F238E27FC236}">
                <a16:creationId xmlns:a16="http://schemas.microsoft.com/office/drawing/2014/main" id="{A3A1DF7B-AED8-4C87-9C47-3B16557509BF}"/>
              </a:ext>
            </a:extLst>
          </p:cNvPr>
          <p:cNvSpPr/>
          <p:nvPr/>
        </p:nvSpPr>
        <p:spPr>
          <a:xfrm>
            <a:off x="7200456" y="2276049"/>
            <a:ext cx="349160" cy="458253"/>
          </a:xfrm>
          <a:prstGeom prst="rect">
            <a:avLst/>
          </a:prstGeom>
          <a:solidFill>
            <a:srgbClr val="EA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4" name="Rectangle 663">
            <a:extLst>
              <a:ext uri="{FF2B5EF4-FFF2-40B4-BE49-F238E27FC236}">
                <a16:creationId xmlns:a16="http://schemas.microsoft.com/office/drawing/2014/main" id="{690C06DC-795A-438C-A3A1-8A7394B5A6AA}"/>
              </a:ext>
            </a:extLst>
          </p:cNvPr>
          <p:cNvSpPr/>
          <p:nvPr/>
        </p:nvSpPr>
        <p:spPr>
          <a:xfrm>
            <a:off x="7200456" y="2732970"/>
            <a:ext cx="349160" cy="458253"/>
          </a:xfrm>
          <a:prstGeom prst="rect">
            <a:avLst/>
          </a:prstGeom>
          <a:solidFill>
            <a:srgbClr val="EA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5" name="Rectangle 664">
            <a:extLst>
              <a:ext uri="{FF2B5EF4-FFF2-40B4-BE49-F238E27FC236}">
                <a16:creationId xmlns:a16="http://schemas.microsoft.com/office/drawing/2014/main" id="{E175D4DF-14B6-4FCD-B5E6-FD24D41B7790}"/>
              </a:ext>
            </a:extLst>
          </p:cNvPr>
          <p:cNvSpPr/>
          <p:nvPr/>
        </p:nvSpPr>
        <p:spPr>
          <a:xfrm>
            <a:off x="7200456" y="3189892"/>
            <a:ext cx="349160" cy="458253"/>
          </a:xfrm>
          <a:prstGeom prst="rect">
            <a:avLst/>
          </a:prstGeom>
          <a:solidFill>
            <a:srgbClr val="EA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6" name="Rectangle 665">
            <a:extLst>
              <a:ext uri="{FF2B5EF4-FFF2-40B4-BE49-F238E27FC236}">
                <a16:creationId xmlns:a16="http://schemas.microsoft.com/office/drawing/2014/main" id="{C191DE0B-1311-40E8-9361-88825988B586}"/>
              </a:ext>
            </a:extLst>
          </p:cNvPr>
          <p:cNvSpPr/>
          <p:nvPr/>
        </p:nvSpPr>
        <p:spPr>
          <a:xfrm>
            <a:off x="7200456" y="4103734"/>
            <a:ext cx="349160" cy="458253"/>
          </a:xfrm>
          <a:prstGeom prst="rect">
            <a:avLst/>
          </a:prstGeom>
          <a:solidFill>
            <a:srgbClr val="EA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5" name="Isosceles Triangle 694">
            <a:extLst>
              <a:ext uri="{FF2B5EF4-FFF2-40B4-BE49-F238E27FC236}">
                <a16:creationId xmlns:a16="http://schemas.microsoft.com/office/drawing/2014/main" id="{4EADCD0E-5F65-4AEB-A4EF-B4FC54B33B56}"/>
              </a:ext>
            </a:extLst>
          </p:cNvPr>
          <p:cNvSpPr/>
          <p:nvPr/>
        </p:nvSpPr>
        <p:spPr>
          <a:xfrm rot="5400000">
            <a:off x="9031447" y="3168410"/>
            <a:ext cx="3733417" cy="949245"/>
          </a:xfrm>
          <a:prstGeom prst="triangle">
            <a:avLst/>
          </a:prstGeom>
          <a:gradFill flip="none" rotWithShape="1">
            <a:gsLst>
              <a:gs pos="0">
                <a:srgbClr val="B3E3FA"/>
              </a:gs>
              <a:gs pos="100000">
                <a:srgbClr val="00B0F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7" name="TextBox 666">
            <a:extLst>
              <a:ext uri="{FF2B5EF4-FFF2-40B4-BE49-F238E27FC236}">
                <a16:creationId xmlns:a16="http://schemas.microsoft.com/office/drawing/2014/main" id="{69926F7D-7385-4FC0-8695-2B7C205B07A8}"/>
              </a:ext>
            </a:extLst>
          </p:cNvPr>
          <p:cNvSpPr txBox="1"/>
          <p:nvPr/>
        </p:nvSpPr>
        <p:spPr>
          <a:xfrm>
            <a:off x="7518497" y="3097773"/>
            <a:ext cx="343840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Kraftsamling psykisk hälsa:</a:t>
            </a: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 för långsiktigt gemensamt utvecklingsarbete </a:t>
            </a:r>
            <a:b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2021-2030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7F3F6-77AE-46AD-8081-679229DD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777" y="1722073"/>
            <a:ext cx="943700" cy="712610"/>
          </a:xfrm>
          <a:prstGeom prst="rect">
            <a:avLst/>
          </a:prstGeom>
        </p:spPr>
      </p:pic>
      <p:pic>
        <p:nvPicPr>
          <p:cNvPr id="846" name="Picture 845">
            <a:extLst>
              <a:ext uri="{FF2B5EF4-FFF2-40B4-BE49-F238E27FC236}">
                <a16:creationId xmlns:a16="http://schemas.microsoft.com/office/drawing/2014/main" id="{75C82A7C-20AB-481C-BCE4-C555DA755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33" y="2268291"/>
            <a:ext cx="943700" cy="712610"/>
          </a:xfrm>
          <a:prstGeom prst="rect">
            <a:avLst/>
          </a:prstGeom>
        </p:spPr>
      </p:pic>
      <p:pic>
        <p:nvPicPr>
          <p:cNvPr id="847" name="Picture 846">
            <a:extLst>
              <a:ext uri="{FF2B5EF4-FFF2-40B4-BE49-F238E27FC236}">
                <a16:creationId xmlns:a16="http://schemas.microsoft.com/office/drawing/2014/main" id="{F497161C-ACFD-4C84-99E2-36A3825F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1" y="3172144"/>
            <a:ext cx="943700" cy="712610"/>
          </a:xfrm>
          <a:prstGeom prst="rect">
            <a:avLst/>
          </a:prstGeom>
        </p:spPr>
      </p:pic>
      <p:pic>
        <p:nvPicPr>
          <p:cNvPr id="848" name="Picture 847">
            <a:extLst>
              <a:ext uri="{FF2B5EF4-FFF2-40B4-BE49-F238E27FC236}">
                <a16:creationId xmlns:a16="http://schemas.microsoft.com/office/drawing/2014/main" id="{C39F3943-94A4-461A-871C-6E077881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51" y="4184573"/>
            <a:ext cx="943700" cy="712610"/>
          </a:xfrm>
          <a:prstGeom prst="rect">
            <a:avLst/>
          </a:prstGeom>
        </p:spPr>
      </p:pic>
      <p:pic>
        <p:nvPicPr>
          <p:cNvPr id="849" name="Picture 848">
            <a:extLst>
              <a:ext uri="{FF2B5EF4-FFF2-40B4-BE49-F238E27FC236}">
                <a16:creationId xmlns:a16="http://schemas.microsoft.com/office/drawing/2014/main" id="{21EA8C0D-83D7-4C28-B923-14D71304D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839" y="4639777"/>
            <a:ext cx="943700" cy="712610"/>
          </a:xfrm>
          <a:prstGeom prst="rect">
            <a:avLst/>
          </a:prstGeom>
        </p:spPr>
      </p:pic>
      <p:pic>
        <p:nvPicPr>
          <p:cNvPr id="850" name="Picture 849">
            <a:extLst>
              <a:ext uri="{FF2B5EF4-FFF2-40B4-BE49-F238E27FC236}">
                <a16:creationId xmlns:a16="http://schemas.microsoft.com/office/drawing/2014/main" id="{EC7BDB57-7C01-4DE5-8554-664E7B854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378" y="4741132"/>
            <a:ext cx="943700" cy="71261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3890D4A-8C8C-4ACD-AEE2-02CD76FA51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7" b="62438" l="10000" r="90000">
                        <a14:foregroundMark x1="29375" y1="22488" x2="29375" y2="22488"/>
                        <a14:foregroundMark x1="33021" y1="24627" x2="33021" y2="24627"/>
                        <a14:foregroundMark x1="31615" y1="30299" x2="31615" y2="30299"/>
                        <a14:foregroundMark x1="25052" y1="29502" x2="25052" y2="29502"/>
                        <a14:foregroundMark x1="23802" y1="39254" x2="23802" y2="39254"/>
                        <a14:foregroundMark x1="26667" y1="47662" x2="26667" y2="47662"/>
                        <a14:foregroundMark x1="33542" y1="45224" x2="33542" y2="45224"/>
                        <a14:foregroundMark x1="37396" y1="50597" x2="37396" y2="50597"/>
                        <a14:foregroundMark x1="43490" y1="53582" x2="43490" y2="53582"/>
                        <a14:foregroundMark x1="49375" y1="54826" x2="49375" y2="54826"/>
                        <a14:foregroundMark x1="56615" y1="54478" x2="56615" y2="54478"/>
                        <a14:foregroundMark x1="31771" y1="56468" x2="31771" y2="56468"/>
                        <a14:foregroundMark x1="40521" y1="60697" x2="40521" y2="60697"/>
                        <a14:foregroundMark x1="50365" y1="62438" x2="50365" y2="62438"/>
                        <a14:foregroundMark x1="59635" y1="60448" x2="59635" y2="60448"/>
                        <a14:foregroundMark x1="67188" y1="55572" x2="67188" y2="55572"/>
                        <a14:foregroundMark x1="64948" y1="50846" x2="64948" y2="50846"/>
                        <a14:foregroundMark x1="68333" y1="44776" x2="68333" y2="44776"/>
                        <a14:foregroundMark x1="68750" y1="39552" x2="68750" y2="39552"/>
                        <a14:foregroundMark x1="67708" y1="33085" x2="67708" y2="33085"/>
                        <a14:foregroundMark x1="65885" y1="25124" x2="65885" y2="25124"/>
                        <a14:foregroundMark x1="58177" y1="22388" x2="58177" y2="22388"/>
                        <a14:foregroundMark x1="54531" y1="20299" x2="54531" y2="20299"/>
                        <a14:foregroundMark x1="45833" y1="19552" x2="45833" y2="19552"/>
                        <a14:foregroundMark x1="37656" y1="22040" x2="37656" y2="22040"/>
                        <a14:foregroundMark x1="35677" y1="14925" x2="35677" y2="14925"/>
                        <a14:foregroundMark x1="45208" y1="12438" x2="45208" y2="12438"/>
                        <a14:foregroundMark x1="56094" y1="12587" x2="56094" y2="12587"/>
                        <a14:foregroundMark x1="63542" y1="15323" x2="63542" y2="15323"/>
                        <a14:foregroundMark x1="70677" y1="21144" x2="70677" y2="21144"/>
                        <a14:foregroundMark x1="75260" y1="29602" x2="75260" y2="29602"/>
                        <a14:foregroundMark x1="75781" y1="39204" x2="75781" y2="39204"/>
                        <a14:foregroundMark x1="73802" y1="48010" x2="73802" y2="48010"/>
                        <a14:foregroundMark x1="64063" y1="44627" x2="64063" y2="44627"/>
                        <a14:foregroundMark x1="47135" y1="18159" x2="47135" y2="18159"/>
                        <a14:foregroundMark x1="29844" y1="40448" x2="29844" y2="40448"/>
                        <a14:foregroundMark x1="42188" y1="23383" x2="42188" y2="2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54"/>
          <a:stretch/>
        </p:blipFill>
        <p:spPr>
          <a:xfrm>
            <a:off x="9123718" y="3752782"/>
            <a:ext cx="1366195" cy="9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0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A0AC863-673A-4706-B129-F1E20D6B79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think-cell Slide" r:id="rId5" imgW="338" imgH="338" progId="TCLayout.ActiveDocument.1">
                  <p:embed/>
                </p:oleObj>
              </mc:Choice>
              <mc:Fallback>
                <p:oleObj name="think-cell Slide" r:id="rId5" imgW="338" imgH="33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A0AC863-673A-4706-B129-F1E20D6B79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8569F1B-CA1A-456B-B9BA-CE0E339FCC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sv-SE" sz="2400" b="1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20BBEF-A093-45E7-A079-417D27951AF5}"/>
              </a:ext>
            </a:extLst>
          </p:cNvPr>
          <p:cNvSpPr/>
          <p:nvPr/>
        </p:nvSpPr>
        <p:spPr>
          <a:xfrm>
            <a:off x="363985" y="935421"/>
            <a:ext cx="11384652" cy="5076496"/>
          </a:xfrm>
          <a:prstGeom prst="rect">
            <a:avLst/>
          </a:prstGeom>
          <a:solidFill>
            <a:schemeClr val="accent2">
              <a:lumMod val="20000"/>
              <a:lumOff val="80000"/>
              <a:alpha val="95690"/>
            </a:schemeClr>
          </a:solidFill>
          <a:ln w="38100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sv-SE" sz="1467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95278-CE43-4766-B91F-7FBEAE05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88275"/>
            <a:ext cx="11336784" cy="714501"/>
          </a:xfrm>
        </p:spPr>
        <p:txBody>
          <a:bodyPr/>
          <a:lstStyle/>
          <a:p>
            <a:r>
              <a:rPr lang="sv-SE" sz="2400" dirty="0"/>
              <a:t>Hittills har nio handslagsdokument färdigställts och signerats</a:t>
            </a:r>
            <a:endParaRPr lang="en-GB" sz="24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0559C2A-7318-4238-BE86-769BDD3AB2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28" t="27162" r="60725" b="8888"/>
          <a:stretch/>
        </p:blipFill>
        <p:spPr>
          <a:xfrm>
            <a:off x="1137044" y="1072553"/>
            <a:ext cx="1656000" cy="2350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340B59-8F93-483E-8F77-AC485F0204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39" t="25468" r="63338" b="11443"/>
          <a:stretch/>
        </p:blipFill>
        <p:spPr>
          <a:xfrm>
            <a:off x="7423844" y="1072553"/>
            <a:ext cx="1656000" cy="2293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0ADDC8B-CB23-4580-8980-0B3D2866F6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65" t="26434" r="63266" b="8943"/>
          <a:stretch/>
        </p:blipFill>
        <p:spPr>
          <a:xfrm>
            <a:off x="9506692" y="1072552"/>
            <a:ext cx="1656000" cy="2336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743AF9-9892-4F05-8356-D68BFBE3A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82" t="18903" r="63304" b="17269"/>
          <a:stretch/>
        </p:blipFill>
        <p:spPr>
          <a:xfrm>
            <a:off x="7465880" y="3521979"/>
            <a:ext cx="1656000" cy="231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6" name="Picture 2">
            <a:extLst>
              <a:ext uri="{FF2B5EF4-FFF2-40B4-BE49-F238E27FC236}">
                <a16:creationId xmlns:a16="http://schemas.microsoft.com/office/drawing/2014/main" id="{680F7064-4F56-4C65-A652-FAFA136A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80" y="3521979"/>
            <a:ext cx="1656000" cy="2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99F202B4-D9C4-4E39-9F53-130952EA9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53" y="3521981"/>
            <a:ext cx="1656000" cy="235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D10CC-5F48-4D32-B3C1-5E401357F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982" t="26508" r="63393" b="9047"/>
          <a:stretch/>
        </p:blipFill>
        <p:spPr>
          <a:xfrm>
            <a:off x="5350684" y="3521981"/>
            <a:ext cx="1656000" cy="2342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99BCA99-62EF-4352-BDE3-53E5BF47DDC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121" t="27324" r="63189" b="8811"/>
          <a:stretch/>
        </p:blipFill>
        <p:spPr>
          <a:xfrm>
            <a:off x="5308648" y="1072553"/>
            <a:ext cx="1656000" cy="231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oogle Shape;106;p20">
            <a:extLst>
              <a:ext uri="{FF2B5EF4-FFF2-40B4-BE49-F238E27FC236}">
                <a16:creationId xmlns:a16="http://schemas.microsoft.com/office/drawing/2014/main" id="{B61B6E26-AA01-41AF-9A75-61A4C04B2993}"/>
              </a:ext>
            </a:extLst>
          </p:cNvPr>
          <p:cNvGrpSpPr/>
          <p:nvPr/>
        </p:nvGrpSpPr>
        <p:grpSpPr>
          <a:xfrm>
            <a:off x="9890582" y="4760372"/>
            <a:ext cx="657225" cy="617480"/>
            <a:chOff x="2341564" y="1768264"/>
            <a:chExt cx="876300" cy="823306"/>
          </a:xfrm>
          <a:solidFill>
            <a:schemeClr val="accent2"/>
          </a:solidFill>
        </p:grpSpPr>
        <p:sp>
          <p:nvSpPr>
            <p:cNvPr id="21" name="Google Shape;107;p20">
              <a:extLst>
                <a:ext uri="{FF2B5EF4-FFF2-40B4-BE49-F238E27FC236}">
                  <a16:creationId xmlns:a16="http://schemas.microsoft.com/office/drawing/2014/main" id="{A118CCA2-69A5-40F8-AB7F-12DD54776627}"/>
                </a:ext>
              </a:extLst>
            </p:cNvPr>
            <p:cNvSpPr/>
            <p:nvPr/>
          </p:nvSpPr>
          <p:spPr>
            <a:xfrm>
              <a:off x="2341564" y="1768264"/>
              <a:ext cx="876300" cy="638651"/>
            </a:xfrm>
            <a:custGeom>
              <a:avLst/>
              <a:gdLst/>
              <a:ahLst/>
              <a:cxnLst/>
              <a:rect l="l" t="t" r="r" b="b"/>
              <a:pathLst>
                <a:path w="876300" h="638651" extrusionOk="0">
                  <a:moveTo>
                    <a:pt x="856298" y="402907"/>
                  </a:moveTo>
                  <a:cubicBezTo>
                    <a:pt x="850629" y="335017"/>
                    <a:pt x="833802" y="276597"/>
                    <a:pt x="805815" y="227648"/>
                  </a:cubicBezTo>
                  <a:cubicBezTo>
                    <a:pt x="755571" y="139099"/>
                    <a:pt x="779066" y="63217"/>
                    <a:pt x="876300" y="0"/>
                  </a:cubicBezTo>
                  <a:lnTo>
                    <a:pt x="450056" y="0"/>
                  </a:lnTo>
                  <a:lnTo>
                    <a:pt x="406718" y="0"/>
                  </a:lnTo>
                  <a:cubicBezTo>
                    <a:pt x="403462" y="151"/>
                    <a:pt x="400128" y="310"/>
                    <a:pt x="396716" y="476"/>
                  </a:cubicBezTo>
                  <a:cubicBezTo>
                    <a:pt x="291937" y="7436"/>
                    <a:pt x="201449" y="48870"/>
                    <a:pt x="125254" y="124777"/>
                  </a:cubicBezTo>
                  <a:cubicBezTo>
                    <a:pt x="41751" y="208598"/>
                    <a:pt x="0" y="309722"/>
                    <a:pt x="0" y="428149"/>
                  </a:cubicBezTo>
                  <a:cubicBezTo>
                    <a:pt x="0" y="467169"/>
                    <a:pt x="4445" y="504316"/>
                    <a:pt x="13335" y="539591"/>
                  </a:cubicBezTo>
                  <a:lnTo>
                    <a:pt x="230981" y="539591"/>
                  </a:lnTo>
                  <a:lnTo>
                    <a:pt x="442913" y="539591"/>
                  </a:lnTo>
                  <a:lnTo>
                    <a:pt x="478631" y="539591"/>
                  </a:lnTo>
                  <a:lnTo>
                    <a:pt x="843439" y="539591"/>
                  </a:lnTo>
                  <a:cubicBezTo>
                    <a:pt x="852647" y="504316"/>
                    <a:pt x="857250" y="467169"/>
                    <a:pt x="857250" y="428149"/>
                  </a:cubicBezTo>
                  <a:cubicBezTo>
                    <a:pt x="857250" y="419641"/>
                    <a:pt x="856933" y="411227"/>
                    <a:pt x="856298" y="402907"/>
                  </a:cubicBezTo>
                  <a:moveTo>
                    <a:pt x="531971" y="631031"/>
                  </a:moveTo>
                  <a:cubicBezTo>
                    <a:pt x="537051" y="625952"/>
                    <a:pt x="539591" y="619918"/>
                    <a:pt x="539591" y="612934"/>
                  </a:cubicBezTo>
                  <a:cubicBezTo>
                    <a:pt x="539591" y="605949"/>
                    <a:pt x="537051" y="599916"/>
                    <a:pt x="531971" y="594836"/>
                  </a:cubicBezTo>
                  <a:cubicBezTo>
                    <a:pt x="526892" y="589757"/>
                    <a:pt x="520858" y="587216"/>
                    <a:pt x="513874" y="587216"/>
                  </a:cubicBezTo>
                  <a:cubicBezTo>
                    <a:pt x="506889" y="587216"/>
                    <a:pt x="500856" y="589757"/>
                    <a:pt x="495776" y="594836"/>
                  </a:cubicBezTo>
                  <a:cubicBezTo>
                    <a:pt x="490697" y="599916"/>
                    <a:pt x="488156" y="605949"/>
                    <a:pt x="488156" y="612934"/>
                  </a:cubicBezTo>
                  <a:cubicBezTo>
                    <a:pt x="488156" y="619918"/>
                    <a:pt x="490697" y="625952"/>
                    <a:pt x="495776" y="631031"/>
                  </a:cubicBezTo>
                  <a:cubicBezTo>
                    <a:pt x="500856" y="636111"/>
                    <a:pt x="506889" y="638651"/>
                    <a:pt x="513874" y="638651"/>
                  </a:cubicBezTo>
                  <a:cubicBezTo>
                    <a:pt x="520858" y="638651"/>
                    <a:pt x="526892" y="636111"/>
                    <a:pt x="531971" y="631031"/>
                  </a:cubicBezTo>
                  <a:moveTo>
                    <a:pt x="200978" y="631031"/>
                  </a:moveTo>
                  <a:cubicBezTo>
                    <a:pt x="206057" y="625952"/>
                    <a:pt x="208598" y="619918"/>
                    <a:pt x="208598" y="612934"/>
                  </a:cubicBezTo>
                  <a:cubicBezTo>
                    <a:pt x="208598" y="605949"/>
                    <a:pt x="206057" y="599916"/>
                    <a:pt x="200978" y="594836"/>
                  </a:cubicBezTo>
                  <a:cubicBezTo>
                    <a:pt x="195898" y="589757"/>
                    <a:pt x="189865" y="587216"/>
                    <a:pt x="182880" y="587216"/>
                  </a:cubicBezTo>
                  <a:cubicBezTo>
                    <a:pt x="175895" y="587216"/>
                    <a:pt x="169862" y="589757"/>
                    <a:pt x="164783" y="594836"/>
                  </a:cubicBezTo>
                  <a:cubicBezTo>
                    <a:pt x="159703" y="599916"/>
                    <a:pt x="157163" y="605949"/>
                    <a:pt x="157163" y="612934"/>
                  </a:cubicBezTo>
                  <a:cubicBezTo>
                    <a:pt x="157163" y="619918"/>
                    <a:pt x="159703" y="625952"/>
                    <a:pt x="164783" y="631031"/>
                  </a:cubicBezTo>
                  <a:cubicBezTo>
                    <a:pt x="169862" y="636111"/>
                    <a:pt x="175895" y="638651"/>
                    <a:pt x="182880" y="638651"/>
                  </a:cubicBezTo>
                  <a:cubicBezTo>
                    <a:pt x="189865" y="638651"/>
                    <a:pt x="195898" y="636111"/>
                    <a:pt x="200978" y="63103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08;p20">
              <a:extLst>
                <a:ext uri="{FF2B5EF4-FFF2-40B4-BE49-F238E27FC236}">
                  <a16:creationId xmlns:a16="http://schemas.microsoft.com/office/drawing/2014/main" id="{5C1ACDC4-0280-4857-84CF-C0A0E0E35D87}"/>
                </a:ext>
              </a:extLst>
            </p:cNvPr>
            <p:cNvSpPr/>
            <p:nvPr/>
          </p:nvSpPr>
          <p:spPr>
            <a:xfrm rot="1779793">
              <a:off x="2615510" y="2419546"/>
              <a:ext cx="154326" cy="143221"/>
            </a:xfrm>
            <a:custGeom>
              <a:avLst/>
              <a:gdLst/>
              <a:ahLst/>
              <a:cxnLst/>
              <a:rect l="l" t="t" r="r" b="b"/>
              <a:pathLst>
                <a:path w="407831" h="313386" extrusionOk="0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9;p20">
            <a:extLst>
              <a:ext uri="{FF2B5EF4-FFF2-40B4-BE49-F238E27FC236}">
                <a16:creationId xmlns:a16="http://schemas.microsoft.com/office/drawing/2014/main" id="{4FAB6264-43B2-4573-8B54-38D9B6A2D3B7}"/>
              </a:ext>
            </a:extLst>
          </p:cNvPr>
          <p:cNvGrpSpPr/>
          <p:nvPr/>
        </p:nvGrpSpPr>
        <p:grpSpPr>
          <a:xfrm>
            <a:off x="9581076" y="3753043"/>
            <a:ext cx="706873" cy="626037"/>
            <a:chOff x="10064368" y="3264508"/>
            <a:chExt cx="942498" cy="834716"/>
          </a:xfrm>
          <a:solidFill>
            <a:schemeClr val="accent2"/>
          </a:solidFill>
        </p:grpSpPr>
        <p:grpSp>
          <p:nvGrpSpPr>
            <p:cNvPr id="24" name="Google Shape;110;p20">
              <a:extLst>
                <a:ext uri="{FF2B5EF4-FFF2-40B4-BE49-F238E27FC236}">
                  <a16:creationId xmlns:a16="http://schemas.microsoft.com/office/drawing/2014/main" id="{3D50DE42-3015-44D2-AA2C-60CE085112D6}"/>
                </a:ext>
              </a:extLst>
            </p:cNvPr>
            <p:cNvGrpSpPr/>
            <p:nvPr/>
          </p:nvGrpSpPr>
          <p:grpSpPr>
            <a:xfrm>
              <a:off x="10064368" y="3264508"/>
              <a:ext cx="942498" cy="685324"/>
              <a:chOff x="10064368" y="3264508"/>
              <a:chExt cx="942498" cy="685324"/>
            </a:xfrm>
            <a:grpFill/>
          </p:grpSpPr>
          <p:sp>
            <p:nvSpPr>
              <p:cNvPr id="26" name="Google Shape;111;p20">
                <a:extLst>
                  <a:ext uri="{FF2B5EF4-FFF2-40B4-BE49-F238E27FC236}">
                    <a16:creationId xmlns:a16="http://schemas.microsoft.com/office/drawing/2014/main" id="{AABE233F-9BEC-42BF-A434-2D3A2FB5017F}"/>
                  </a:ext>
                </a:extLst>
              </p:cNvPr>
              <p:cNvSpPr/>
              <p:nvPr/>
            </p:nvSpPr>
            <p:spPr>
              <a:xfrm>
                <a:off x="10263440" y="3898397"/>
                <a:ext cx="382428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382428" h="51435" extrusionOk="0">
                    <a:moveTo>
                      <a:pt x="382429" y="25718"/>
                    </a:moveTo>
                    <a:cubicBezTo>
                      <a:pt x="382429" y="18733"/>
                      <a:pt x="379888" y="12700"/>
                      <a:pt x="374809" y="7620"/>
                    </a:cubicBezTo>
                    <a:cubicBezTo>
                      <a:pt x="369729" y="2540"/>
                      <a:pt x="363696" y="0"/>
                      <a:pt x="356711" y="0"/>
                    </a:cubicBezTo>
                    <a:cubicBezTo>
                      <a:pt x="349727" y="0"/>
                      <a:pt x="343693" y="2540"/>
                      <a:pt x="338614" y="7620"/>
                    </a:cubicBezTo>
                    <a:cubicBezTo>
                      <a:pt x="333534" y="12700"/>
                      <a:pt x="330994" y="18733"/>
                      <a:pt x="330994" y="25718"/>
                    </a:cubicBezTo>
                    <a:cubicBezTo>
                      <a:pt x="330994" y="32702"/>
                      <a:pt x="333534" y="38735"/>
                      <a:pt x="338614" y="43815"/>
                    </a:cubicBezTo>
                    <a:cubicBezTo>
                      <a:pt x="343693" y="48895"/>
                      <a:pt x="349727" y="51435"/>
                      <a:pt x="356711" y="51435"/>
                    </a:cubicBezTo>
                    <a:cubicBezTo>
                      <a:pt x="363696" y="51435"/>
                      <a:pt x="369729" y="48895"/>
                      <a:pt x="374809" y="43815"/>
                    </a:cubicBezTo>
                    <a:cubicBezTo>
                      <a:pt x="379888" y="38735"/>
                      <a:pt x="382429" y="32702"/>
                      <a:pt x="382429" y="25718"/>
                    </a:cubicBezTo>
                    <a:moveTo>
                      <a:pt x="43815" y="43815"/>
                    </a:moveTo>
                    <a:cubicBezTo>
                      <a:pt x="48895" y="38735"/>
                      <a:pt x="51435" y="32702"/>
                      <a:pt x="51435" y="25718"/>
                    </a:cubicBezTo>
                    <a:cubicBezTo>
                      <a:pt x="51435" y="18733"/>
                      <a:pt x="48895" y="12700"/>
                      <a:pt x="43815" y="7620"/>
                    </a:cubicBezTo>
                    <a:cubicBezTo>
                      <a:pt x="38735" y="2540"/>
                      <a:pt x="32702" y="0"/>
                      <a:pt x="25718" y="0"/>
                    </a:cubicBezTo>
                    <a:cubicBezTo>
                      <a:pt x="18733" y="0"/>
                      <a:pt x="12700" y="2540"/>
                      <a:pt x="7620" y="7620"/>
                    </a:cubicBezTo>
                    <a:cubicBezTo>
                      <a:pt x="2540" y="12700"/>
                      <a:pt x="0" y="18733"/>
                      <a:pt x="0" y="25718"/>
                    </a:cubicBezTo>
                    <a:cubicBezTo>
                      <a:pt x="0" y="32702"/>
                      <a:pt x="2540" y="38735"/>
                      <a:pt x="7620" y="43815"/>
                    </a:cubicBezTo>
                    <a:cubicBezTo>
                      <a:pt x="12700" y="48895"/>
                      <a:pt x="18733" y="51435"/>
                      <a:pt x="25718" y="51435"/>
                    </a:cubicBezTo>
                    <a:cubicBezTo>
                      <a:pt x="32702" y="51435"/>
                      <a:pt x="38735" y="48895"/>
                      <a:pt x="43815" y="4381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12;p20">
                <a:extLst>
                  <a:ext uri="{FF2B5EF4-FFF2-40B4-BE49-F238E27FC236}">
                    <a16:creationId xmlns:a16="http://schemas.microsoft.com/office/drawing/2014/main" id="{855BA76E-75DA-4DB6-9DB3-2288313C6174}"/>
                  </a:ext>
                </a:extLst>
              </p:cNvPr>
              <p:cNvSpPr/>
              <p:nvPr/>
            </p:nvSpPr>
            <p:spPr>
              <a:xfrm>
                <a:off x="10064368" y="3264508"/>
                <a:ext cx="942498" cy="586263"/>
              </a:xfrm>
              <a:custGeom>
                <a:avLst/>
                <a:gdLst/>
                <a:ahLst/>
                <a:cxnLst/>
                <a:rect l="l" t="t" r="r" b="b"/>
                <a:pathLst>
                  <a:path w="942498" h="586263" extrusionOk="0">
                    <a:moveTo>
                      <a:pt x="818674" y="173355"/>
                    </a:moveTo>
                    <a:cubicBezTo>
                      <a:pt x="818674" y="143828"/>
                      <a:pt x="808196" y="118745"/>
                      <a:pt x="787241" y="98108"/>
                    </a:cubicBezTo>
                    <a:cubicBezTo>
                      <a:pt x="766286" y="77153"/>
                      <a:pt x="741204" y="66675"/>
                      <a:pt x="711994" y="66675"/>
                    </a:cubicBezTo>
                    <a:cubicBezTo>
                      <a:pt x="689343" y="66675"/>
                      <a:pt x="669182" y="72866"/>
                      <a:pt x="651510" y="85249"/>
                    </a:cubicBezTo>
                    <a:cubicBezTo>
                      <a:pt x="647594" y="64901"/>
                      <a:pt x="637752" y="46963"/>
                      <a:pt x="621983" y="31433"/>
                    </a:cubicBezTo>
                    <a:cubicBezTo>
                      <a:pt x="601028" y="10478"/>
                      <a:pt x="575945" y="0"/>
                      <a:pt x="546735" y="0"/>
                    </a:cubicBezTo>
                    <a:cubicBezTo>
                      <a:pt x="517525" y="0"/>
                      <a:pt x="492443" y="10478"/>
                      <a:pt x="471488" y="31433"/>
                    </a:cubicBezTo>
                    <a:cubicBezTo>
                      <a:pt x="466434" y="36411"/>
                      <a:pt x="461988" y="41650"/>
                      <a:pt x="458153" y="47149"/>
                    </a:cubicBezTo>
                    <a:cubicBezTo>
                      <a:pt x="455393" y="43705"/>
                      <a:pt x="452377" y="40371"/>
                      <a:pt x="449104" y="37148"/>
                    </a:cubicBezTo>
                    <a:cubicBezTo>
                      <a:pt x="428149" y="16193"/>
                      <a:pt x="403067" y="5715"/>
                      <a:pt x="373856" y="5715"/>
                    </a:cubicBezTo>
                    <a:cubicBezTo>
                      <a:pt x="344646" y="5715"/>
                      <a:pt x="319564" y="16193"/>
                      <a:pt x="298609" y="37148"/>
                    </a:cubicBezTo>
                    <a:cubicBezTo>
                      <a:pt x="282043" y="53463"/>
                      <a:pt x="272042" y="72513"/>
                      <a:pt x="268605" y="94298"/>
                    </a:cubicBezTo>
                    <a:cubicBezTo>
                      <a:pt x="253659" y="86360"/>
                      <a:pt x="237149" y="82391"/>
                      <a:pt x="219075" y="82391"/>
                    </a:cubicBezTo>
                    <a:cubicBezTo>
                      <a:pt x="189865" y="82391"/>
                      <a:pt x="164783" y="92869"/>
                      <a:pt x="143828" y="113824"/>
                    </a:cubicBezTo>
                    <a:cubicBezTo>
                      <a:pt x="122873" y="134462"/>
                      <a:pt x="112395" y="159544"/>
                      <a:pt x="112395" y="189071"/>
                    </a:cubicBezTo>
                    <a:cubicBezTo>
                      <a:pt x="112395" y="202245"/>
                      <a:pt x="114459" y="214469"/>
                      <a:pt x="118586" y="225743"/>
                    </a:cubicBezTo>
                    <a:cubicBezTo>
                      <a:pt x="93262" y="227889"/>
                      <a:pt x="71196" y="238367"/>
                      <a:pt x="52388" y="257175"/>
                    </a:cubicBezTo>
                    <a:cubicBezTo>
                      <a:pt x="31433" y="277813"/>
                      <a:pt x="20955" y="302895"/>
                      <a:pt x="20955" y="332423"/>
                    </a:cubicBezTo>
                    <a:cubicBezTo>
                      <a:pt x="20955" y="358816"/>
                      <a:pt x="29528" y="381834"/>
                      <a:pt x="46673" y="401479"/>
                    </a:cubicBezTo>
                    <a:cubicBezTo>
                      <a:pt x="41354" y="405210"/>
                      <a:pt x="36274" y="409496"/>
                      <a:pt x="31433" y="414338"/>
                    </a:cubicBezTo>
                    <a:cubicBezTo>
                      <a:pt x="10478" y="434975"/>
                      <a:pt x="0" y="460058"/>
                      <a:pt x="0" y="489585"/>
                    </a:cubicBezTo>
                    <a:cubicBezTo>
                      <a:pt x="0" y="518795"/>
                      <a:pt x="10478" y="543878"/>
                      <a:pt x="31433" y="564833"/>
                    </a:cubicBezTo>
                    <a:cubicBezTo>
                      <a:pt x="40765" y="574024"/>
                      <a:pt x="50925" y="581168"/>
                      <a:pt x="61913" y="586264"/>
                    </a:cubicBezTo>
                    <a:lnTo>
                      <a:pt x="151448" y="586264"/>
                    </a:lnTo>
                    <a:lnTo>
                      <a:pt x="785336" y="586264"/>
                    </a:lnTo>
                    <a:lnTo>
                      <a:pt x="886301" y="586264"/>
                    </a:lnTo>
                    <a:cubicBezTo>
                      <a:pt x="895108" y="581468"/>
                      <a:pt x="903363" y="575277"/>
                      <a:pt x="911066" y="567690"/>
                    </a:cubicBezTo>
                    <a:cubicBezTo>
                      <a:pt x="932021" y="546735"/>
                      <a:pt x="942499" y="521653"/>
                      <a:pt x="942499" y="492443"/>
                    </a:cubicBezTo>
                    <a:cubicBezTo>
                      <a:pt x="942499" y="462915"/>
                      <a:pt x="932021" y="437833"/>
                      <a:pt x="911066" y="417195"/>
                    </a:cubicBezTo>
                    <a:cubicBezTo>
                      <a:pt x="905946" y="412074"/>
                      <a:pt x="900548" y="407470"/>
                      <a:pt x="894874" y="403384"/>
                    </a:cubicBezTo>
                    <a:cubicBezTo>
                      <a:pt x="898839" y="400633"/>
                      <a:pt x="902649" y="397458"/>
                      <a:pt x="906304" y="393859"/>
                    </a:cubicBezTo>
                    <a:cubicBezTo>
                      <a:pt x="927259" y="372904"/>
                      <a:pt x="937736" y="347822"/>
                      <a:pt x="937736" y="318611"/>
                    </a:cubicBezTo>
                    <a:cubicBezTo>
                      <a:pt x="937736" y="289084"/>
                      <a:pt x="927259" y="264002"/>
                      <a:pt x="906304" y="243364"/>
                    </a:cubicBezTo>
                    <a:cubicBezTo>
                      <a:pt x="885349" y="222409"/>
                      <a:pt x="860267" y="211931"/>
                      <a:pt x="831056" y="211931"/>
                    </a:cubicBezTo>
                    <a:cubicBezTo>
                      <a:pt x="824129" y="211931"/>
                      <a:pt x="817461" y="212408"/>
                      <a:pt x="811054" y="213360"/>
                    </a:cubicBezTo>
                    <a:cubicBezTo>
                      <a:pt x="816133" y="201150"/>
                      <a:pt x="818674" y="187815"/>
                      <a:pt x="818674" y="17335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accent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113;p20">
              <a:extLst>
                <a:ext uri="{FF2B5EF4-FFF2-40B4-BE49-F238E27FC236}">
                  <a16:creationId xmlns:a16="http://schemas.microsoft.com/office/drawing/2014/main" id="{DEC27C6B-D1B1-4A00-A522-89B0BD80BB73}"/>
                </a:ext>
              </a:extLst>
            </p:cNvPr>
            <p:cNvSpPr/>
            <p:nvPr/>
          </p:nvSpPr>
          <p:spPr>
            <a:xfrm rot="1779793">
              <a:off x="10377490" y="3927199"/>
              <a:ext cx="154326" cy="143221"/>
            </a:xfrm>
            <a:custGeom>
              <a:avLst/>
              <a:gdLst/>
              <a:ahLst/>
              <a:cxnLst/>
              <a:rect l="l" t="t" r="r" b="b"/>
              <a:pathLst>
                <a:path w="407831" h="313386" extrusionOk="0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114;p20">
            <a:extLst>
              <a:ext uri="{FF2B5EF4-FFF2-40B4-BE49-F238E27FC236}">
                <a16:creationId xmlns:a16="http://schemas.microsoft.com/office/drawing/2014/main" id="{DDCB384E-0E5E-41F6-9367-FDE42457D868}"/>
              </a:ext>
            </a:extLst>
          </p:cNvPr>
          <p:cNvGrpSpPr/>
          <p:nvPr/>
        </p:nvGrpSpPr>
        <p:grpSpPr>
          <a:xfrm>
            <a:off x="10641797" y="3968529"/>
            <a:ext cx="661510" cy="613702"/>
            <a:chOff x="4747996" y="2851378"/>
            <a:chExt cx="882014" cy="818269"/>
          </a:xfrm>
          <a:solidFill>
            <a:schemeClr val="accent2"/>
          </a:solidFill>
        </p:grpSpPr>
        <p:sp>
          <p:nvSpPr>
            <p:cNvPr id="33" name="Google Shape;115;p20">
              <a:extLst>
                <a:ext uri="{FF2B5EF4-FFF2-40B4-BE49-F238E27FC236}">
                  <a16:creationId xmlns:a16="http://schemas.microsoft.com/office/drawing/2014/main" id="{554FCE65-9273-4B88-892B-A4B307F79184}"/>
                </a:ext>
              </a:extLst>
            </p:cNvPr>
            <p:cNvSpPr/>
            <p:nvPr/>
          </p:nvSpPr>
          <p:spPr>
            <a:xfrm rot="1779793">
              <a:off x="5009349" y="3497623"/>
              <a:ext cx="154326" cy="143221"/>
            </a:xfrm>
            <a:custGeom>
              <a:avLst/>
              <a:gdLst/>
              <a:ahLst/>
              <a:cxnLst/>
              <a:rect l="l" t="t" r="r" b="b"/>
              <a:pathLst>
                <a:path w="407831" h="313386" extrusionOk="0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6;p20">
              <a:extLst>
                <a:ext uri="{FF2B5EF4-FFF2-40B4-BE49-F238E27FC236}">
                  <a16:creationId xmlns:a16="http://schemas.microsoft.com/office/drawing/2014/main" id="{94BBC1DF-EB6D-4EB1-81DA-DF13ED4A6C07}"/>
                </a:ext>
              </a:extLst>
            </p:cNvPr>
            <p:cNvSpPr/>
            <p:nvPr/>
          </p:nvSpPr>
          <p:spPr>
            <a:xfrm>
              <a:off x="4747996" y="2851378"/>
              <a:ext cx="882014" cy="665321"/>
            </a:xfrm>
            <a:custGeom>
              <a:avLst/>
              <a:gdLst/>
              <a:ahLst/>
              <a:cxnLst/>
              <a:rect l="l" t="t" r="r" b="b"/>
              <a:pathLst>
                <a:path w="882014" h="665321" extrusionOk="0">
                  <a:moveTo>
                    <a:pt x="857250" y="442436"/>
                  </a:moveTo>
                  <a:cubicBezTo>
                    <a:pt x="857196" y="440957"/>
                    <a:pt x="857037" y="439369"/>
                    <a:pt x="856774" y="437674"/>
                  </a:cubicBezTo>
                  <a:lnTo>
                    <a:pt x="408623" y="26670"/>
                  </a:lnTo>
                  <a:cubicBezTo>
                    <a:pt x="298780" y="31085"/>
                    <a:pt x="204324" y="72678"/>
                    <a:pt x="125254" y="151448"/>
                  </a:cubicBezTo>
                  <a:cubicBezTo>
                    <a:pt x="63875" y="213060"/>
                    <a:pt x="24981" y="284021"/>
                    <a:pt x="8573" y="364331"/>
                  </a:cubicBezTo>
                  <a:cubicBezTo>
                    <a:pt x="6514" y="375270"/>
                    <a:pt x="4767" y="386383"/>
                    <a:pt x="3334" y="397669"/>
                  </a:cubicBezTo>
                  <a:cubicBezTo>
                    <a:pt x="1956" y="409389"/>
                    <a:pt x="1003" y="421296"/>
                    <a:pt x="476" y="433388"/>
                  </a:cubicBezTo>
                  <a:cubicBezTo>
                    <a:pt x="159" y="440466"/>
                    <a:pt x="0" y="447610"/>
                    <a:pt x="0" y="454819"/>
                  </a:cubicBezTo>
                  <a:cubicBezTo>
                    <a:pt x="0" y="479374"/>
                    <a:pt x="1746" y="503187"/>
                    <a:pt x="5239" y="526256"/>
                  </a:cubicBezTo>
                  <a:cubicBezTo>
                    <a:pt x="7440" y="539849"/>
                    <a:pt x="10139" y="553184"/>
                    <a:pt x="13335" y="566261"/>
                  </a:cubicBezTo>
                  <a:lnTo>
                    <a:pt x="230981" y="566261"/>
                  </a:lnTo>
                  <a:lnTo>
                    <a:pt x="442913" y="566261"/>
                  </a:lnTo>
                  <a:lnTo>
                    <a:pt x="478631" y="566261"/>
                  </a:lnTo>
                  <a:lnTo>
                    <a:pt x="843439" y="566261"/>
                  </a:lnTo>
                  <a:cubicBezTo>
                    <a:pt x="852496" y="531562"/>
                    <a:pt x="857100" y="495050"/>
                    <a:pt x="857250" y="456724"/>
                  </a:cubicBezTo>
                  <a:lnTo>
                    <a:pt x="857250" y="442436"/>
                  </a:lnTo>
                  <a:moveTo>
                    <a:pt x="877253" y="274320"/>
                  </a:moveTo>
                  <a:cubicBezTo>
                    <a:pt x="878840" y="267335"/>
                    <a:pt x="879951" y="260033"/>
                    <a:pt x="880586" y="252413"/>
                  </a:cubicBezTo>
                  <a:cubicBezTo>
                    <a:pt x="881539" y="243840"/>
                    <a:pt x="882015" y="235108"/>
                    <a:pt x="882015" y="226219"/>
                  </a:cubicBezTo>
                  <a:cubicBezTo>
                    <a:pt x="882015" y="224314"/>
                    <a:pt x="882015" y="222409"/>
                    <a:pt x="882015" y="220504"/>
                  </a:cubicBezTo>
                  <a:cubicBezTo>
                    <a:pt x="880745" y="160496"/>
                    <a:pt x="858520" y="108902"/>
                    <a:pt x="815340" y="65723"/>
                  </a:cubicBezTo>
                  <a:cubicBezTo>
                    <a:pt x="771525" y="21908"/>
                    <a:pt x="718185" y="0"/>
                    <a:pt x="655320" y="0"/>
                  </a:cubicBezTo>
                  <a:cubicBezTo>
                    <a:pt x="598713" y="0"/>
                    <a:pt x="549659" y="17939"/>
                    <a:pt x="508159" y="53816"/>
                  </a:cubicBezTo>
                  <a:lnTo>
                    <a:pt x="839629" y="358140"/>
                  </a:lnTo>
                  <a:cubicBezTo>
                    <a:pt x="858422" y="332978"/>
                    <a:pt x="870963" y="305038"/>
                    <a:pt x="877253" y="274320"/>
                  </a:cubicBezTo>
                  <a:moveTo>
                    <a:pt x="531971" y="657701"/>
                  </a:moveTo>
                  <a:cubicBezTo>
                    <a:pt x="537051" y="652622"/>
                    <a:pt x="539591" y="646588"/>
                    <a:pt x="539591" y="639604"/>
                  </a:cubicBezTo>
                  <a:cubicBezTo>
                    <a:pt x="539591" y="632619"/>
                    <a:pt x="537051" y="626586"/>
                    <a:pt x="531971" y="621506"/>
                  </a:cubicBezTo>
                  <a:cubicBezTo>
                    <a:pt x="526892" y="616427"/>
                    <a:pt x="520858" y="613886"/>
                    <a:pt x="513874" y="613886"/>
                  </a:cubicBezTo>
                  <a:cubicBezTo>
                    <a:pt x="506889" y="613886"/>
                    <a:pt x="500856" y="616427"/>
                    <a:pt x="495776" y="621506"/>
                  </a:cubicBezTo>
                  <a:cubicBezTo>
                    <a:pt x="490697" y="626586"/>
                    <a:pt x="488156" y="632619"/>
                    <a:pt x="488156" y="639604"/>
                  </a:cubicBezTo>
                  <a:cubicBezTo>
                    <a:pt x="488156" y="646588"/>
                    <a:pt x="490697" y="652622"/>
                    <a:pt x="495776" y="657701"/>
                  </a:cubicBezTo>
                  <a:cubicBezTo>
                    <a:pt x="500856" y="662781"/>
                    <a:pt x="506889" y="665321"/>
                    <a:pt x="513874" y="665321"/>
                  </a:cubicBezTo>
                  <a:cubicBezTo>
                    <a:pt x="520858" y="665321"/>
                    <a:pt x="526892" y="662781"/>
                    <a:pt x="531971" y="657701"/>
                  </a:cubicBezTo>
                  <a:moveTo>
                    <a:pt x="200978" y="657701"/>
                  </a:moveTo>
                  <a:cubicBezTo>
                    <a:pt x="206057" y="652622"/>
                    <a:pt x="208598" y="646588"/>
                    <a:pt x="208598" y="639604"/>
                  </a:cubicBezTo>
                  <a:cubicBezTo>
                    <a:pt x="208598" y="632619"/>
                    <a:pt x="206057" y="626586"/>
                    <a:pt x="200978" y="621506"/>
                  </a:cubicBezTo>
                  <a:cubicBezTo>
                    <a:pt x="195898" y="616427"/>
                    <a:pt x="189865" y="613886"/>
                    <a:pt x="182880" y="613886"/>
                  </a:cubicBezTo>
                  <a:cubicBezTo>
                    <a:pt x="175895" y="613886"/>
                    <a:pt x="169862" y="616427"/>
                    <a:pt x="164783" y="621506"/>
                  </a:cubicBezTo>
                  <a:cubicBezTo>
                    <a:pt x="159703" y="626586"/>
                    <a:pt x="157163" y="632619"/>
                    <a:pt x="157163" y="639604"/>
                  </a:cubicBezTo>
                  <a:cubicBezTo>
                    <a:pt x="157163" y="646588"/>
                    <a:pt x="159703" y="652622"/>
                    <a:pt x="164783" y="657701"/>
                  </a:cubicBezTo>
                  <a:cubicBezTo>
                    <a:pt x="169862" y="662781"/>
                    <a:pt x="175895" y="665321"/>
                    <a:pt x="182880" y="665321"/>
                  </a:cubicBezTo>
                  <a:cubicBezTo>
                    <a:pt x="189865" y="665321"/>
                    <a:pt x="195898" y="662781"/>
                    <a:pt x="200978" y="65770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652" name="Picture 4">
            <a:extLst>
              <a:ext uri="{FF2B5EF4-FFF2-40B4-BE49-F238E27FC236}">
                <a16:creationId xmlns:a16="http://schemas.microsoft.com/office/drawing/2014/main" id="{23458B5D-1392-4D91-BA4A-EFA3E661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17" y="1072552"/>
            <a:ext cx="1753455" cy="231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0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E868DB8-E3B5-4EE5-9392-FB50BC555B40}"/>
              </a:ext>
            </a:extLst>
          </p:cNvPr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CB1719-2DC4-465D-B985-D07A761F1710}"/>
              </a:ext>
            </a:extLst>
          </p:cNvPr>
          <p:cNvSpPr/>
          <p:nvPr/>
        </p:nvSpPr>
        <p:spPr>
          <a:xfrm>
            <a:off x="0" y="1024425"/>
            <a:ext cx="12192000" cy="57076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C12855-41BB-42B6-B488-652DBE06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2" y="88046"/>
            <a:ext cx="11336784" cy="714501"/>
          </a:xfrm>
        </p:spPr>
        <p:txBody>
          <a:bodyPr/>
          <a:lstStyle/>
          <a:p>
            <a:r>
              <a:rPr lang="sv-SE" dirty="0"/>
              <a:t>Inte mindre än 27 olika initiativ planeras inom ramen för kraftsamlingen!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17042-2C11-4A33-B286-81FF7C7C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033" y="6366983"/>
            <a:ext cx="1270800" cy="365125"/>
          </a:xfrm>
        </p:spPr>
        <p:txBody>
          <a:bodyPr/>
          <a:lstStyle/>
          <a:p>
            <a:fld id="{2DBAD975-63FF-4468-AC34-025F73E043F9}" type="slidenum">
              <a:rPr lang="sv-SE" smtClean="0"/>
              <a:t>14</a:t>
            </a:fld>
            <a:endParaRPr lang="sv-SE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B45BFB-39C1-4F32-A51F-E2D3684B68CA}"/>
              </a:ext>
            </a:extLst>
          </p:cNvPr>
          <p:cNvSpPr/>
          <p:nvPr/>
        </p:nvSpPr>
        <p:spPr>
          <a:xfrm>
            <a:off x="477077" y="1173514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562DF5-1BA6-4B30-9341-7851B882C661}"/>
              </a:ext>
            </a:extLst>
          </p:cNvPr>
          <p:cNvSpPr/>
          <p:nvPr/>
        </p:nvSpPr>
        <p:spPr>
          <a:xfrm>
            <a:off x="4263548" y="1173514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2F0281-EFB2-4A0E-B3C4-22A6574DBB53}"/>
              </a:ext>
            </a:extLst>
          </p:cNvPr>
          <p:cNvSpPr/>
          <p:nvPr/>
        </p:nvSpPr>
        <p:spPr>
          <a:xfrm>
            <a:off x="8050019" y="1173514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759838-139F-40DA-B21D-5C12D5AD4EB5}"/>
              </a:ext>
            </a:extLst>
          </p:cNvPr>
          <p:cNvSpPr/>
          <p:nvPr/>
        </p:nvSpPr>
        <p:spPr>
          <a:xfrm>
            <a:off x="8050019" y="3029647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CE7187-4996-4833-9ED6-339731BF7366}"/>
              </a:ext>
            </a:extLst>
          </p:cNvPr>
          <p:cNvSpPr/>
          <p:nvPr/>
        </p:nvSpPr>
        <p:spPr>
          <a:xfrm>
            <a:off x="4263548" y="3029647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A3D58F-C7FD-494A-B2D6-9C79C8B80791}"/>
              </a:ext>
            </a:extLst>
          </p:cNvPr>
          <p:cNvSpPr/>
          <p:nvPr/>
        </p:nvSpPr>
        <p:spPr>
          <a:xfrm>
            <a:off x="477077" y="3029647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B8B86E-2A4F-4A29-8D6F-32B3AD8FB4B5}"/>
              </a:ext>
            </a:extLst>
          </p:cNvPr>
          <p:cNvSpPr/>
          <p:nvPr/>
        </p:nvSpPr>
        <p:spPr>
          <a:xfrm>
            <a:off x="8050019" y="4885780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08596-FCA4-4E8B-BD3F-017B00FE11AC}"/>
              </a:ext>
            </a:extLst>
          </p:cNvPr>
          <p:cNvSpPr/>
          <p:nvPr/>
        </p:nvSpPr>
        <p:spPr>
          <a:xfrm>
            <a:off x="4263548" y="4885780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AE2BE4-3753-4C6B-BD85-B10193C28321}"/>
              </a:ext>
            </a:extLst>
          </p:cNvPr>
          <p:cNvSpPr/>
          <p:nvPr/>
        </p:nvSpPr>
        <p:spPr>
          <a:xfrm>
            <a:off x="477076" y="4885780"/>
            <a:ext cx="3672000" cy="173934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4FF2CF-DE4A-4570-AE09-A351339F2A69}"/>
              </a:ext>
            </a:extLst>
          </p:cNvPr>
          <p:cNvCxnSpPr/>
          <p:nvPr/>
        </p:nvCxnSpPr>
        <p:spPr>
          <a:xfrm>
            <a:off x="0" y="1024424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64F42A6-CAB4-4F2A-B059-7B4442AE5DDB}"/>
              </a:ext>
            </a:extLst>
          </p:cNvPr>
          <p:cNvSpPr txBox="1"/>
          <p:nvPr/>
        </p:nvSpPr>
        <p:spPr>
          <a:xfrm>
            <a:off x="4261309" y="1901193"/>
            <a:ext cx="3574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pridning av metoder för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narkotikaprevention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Spridning av utbildningar för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suicidprevention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Metoder för att stärka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elevers delaktighet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Metoder för att stärka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relationen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 mellan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skolan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 och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hemmet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7BDF15-118C-40E1-8E48-43DC07ADEB7F}"/>
              </a:ext>
            </a:extLst>
          </p:cNvPr>
          <p:cNvCxnSpPr/>
          <p:nvPr/>
        </p:nvCxnSpPr>
        <p:spPr>
          <a:xfrm>
            <a:off x="0" y="6762673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FED6B3A-9CC1-4754-8E34-5311B859BEA2}"/>
              </a:ext>
            </a:extLst>
          </p:cNvPr>
          <p:cNvSpPr txBox="1"/>
          <p:nvPr/>
        </p:nvSpPr>
        <p:spPr>
          <a:xfrm>
            <a:off x="8050019" y="1900978"/>
            <a:ext cx="38175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Öka beslutsfattares till gång till forsknings-</a:t>
            </a:r>
            <a:b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baserade kunskapsunderlag om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narkotika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Övergripande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strategi för digitala lösningar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Underlag om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elevhälsa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i förskolan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" sz="1200" i="1" u="sng" dirty="0">
                <a:solidFill>
                  <a:schemeClr val="bg1">
                    <a:lumMod val="50000"/>
                  </a:schemeClr>
                </a:solidFill>
              </a:rPr>
              <a:t>Fakta och </a:t>
            </a:r>
            <a:r>
              <a:rPr lang="sv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argument </a:t>
            </a:r>
            <a:r>
              <a:rPr lang="sv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för att inte använda cannabis </a:t>
            </a:r>
            <a:endParaRPr lang="sv-SE" sz="1200" i="1" u="none" strike="noStrike" cap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CF916C-C272-459A-B1E0-117410576428}"/>
              </a:ext>
            </a:extLst>
          </p:cNvPr>
          <p:cNvSpPr txBox="1"/>
          <p:nvPr/>
        </p:nvSpPr>
        <p:spPr>
          <a:xfrm>
            <a:off x="520083" y="3737146"/>
            <a:ext cx="3603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Fem budskap 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om skolgång för barn och unga med NPF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Våga tala om mening -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enkla tips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Huskurer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 för psykisk hälsa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20 fakta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 för att inte använda Cannabis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E5B48B-B7E0-4643-8E45-3FEB0D07C56C}"/>
              </a:ext>
            </a:extLst>
          </p:cNvPr>
          <p:cNvSpPr txBox="1"/>
          <p:nvPr/>
        </p:nvSpPr>
        <p:spPr>
          <a:xfrm>
            <a:off x="4261309" y="5594154"/>
            <a:ext cx="38467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Fördjupningsmaterial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: huskurer för psykisk hälsa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Gemensam strategi 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för kontakt med familjer vars barn inte dyker upp i ordinarie verksamheter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Samla branscher 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för motstånd mot narkotika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i="1" u="none" strike="noStrike" cap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294426-8F19-4E03-A9A6-820E85A22466}"/>
              </a:ext>
            </a:extLst>
          </p:cNvPr>
          <p:cNvSpPr txBox="1"/>
          <p:nvPr/>
        </p:nvSpPr>
        <p:spPr>
          <a:xfrm>
            <a:off x="520083" y="1901193"/>
            <a:ext cx="3646305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… kring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digitala lösningar 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för psykisk hälsa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…inom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meningsskapande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 och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existentiell hälsa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… kring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behovet av en tydlig vårdkedja 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vid psykisk ohälsa och sjukdom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6E1AEC-D865-47D9-B9D6-C9815C042090}"/>
              </a:ext>
            </a:extLst>
          </p:cNvPr>
          <p:cNvSpPr txBox="1"/>
          <p:nvPr/>
        </p:nvSpPr>
        <p:spPr>
          <a:xfrm>
            <a:off x="4261309" y="3737146"/>
            <a:ext cx="35939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sv-SE" sz="1200" i="1" strike="noStrike" cap="none" dirty="0">
                <a:solidFill>
                  <a:schemeClr val="bg1">
                    <a:lumMod val="50000"/>
                  </a:schemeClr>
                </a:solidFill>
              </a:rPr>
              <a:t>amordning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digitala lösningar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för psykisk hälsa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Löpande dialog kring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existentiell hälsa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Öppen samordning för psykisk hälsa i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kristid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Öppen samordning med inriktning på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suicidprevention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C1E97E5-A138-46BB-93A9-07BBD12818B1}"/>
              </a:ext>
            </a:extLst>
          </p:cNvPr>
          <p:cNvSpPr txBox="1"/>
          <p:nvPr/>
        </p:nvSpPr>
        <p:spPr>
          <a:xfrm>
            <a:off x="8050019" y="3742205"/>
            <a:ext cx="3351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Inventering av innehåll 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för barn och unga rörande psykisk hälsa och ohälsa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Kartläggning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av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stöd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till regioner/kommuner från civilsamhället i fråga om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suicidpreventivt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arbete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i="1" u="none" strike="noStrike" cap="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0706CE-315C-4C7E-A965-138CFC10BDEA}"/>
              </a:ext>
            </a:extLst>
          </p:cNvPr>
          <p:cNvSpPr txBox="1"/>
          <p:nvPr/>
        </p:nvSpPr>
        <p:spPr>
          <a:xfrm>
            <a:off x="520083" y="5594154"/>
            <a:ext cx="36982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Målgruppsanalys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: vilket innehåll vill och behöver unga vuxna ha i första linjen, och hur väl svarar befintliga lösningar mot behovet?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Gapanalys</a:t>
            </a: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: innehåll för barn och  unga rörande </a:t>
            </a:r>
            <a:r>
              <a:rPr lang="sv-SE" sz="1200" i="1" u="sng" dirty="0">
                <a:solidFill>
                  <a:schemeClr val="bg1">
                    <a:lumMod val="50000"/>
                  </a:schemeClr>
                </a:solidFill>
              </a:rPr>
              <a:t>lösningar för psykisk hälsa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i="1" dirty="0">
              <a:solidFill>
                <a:schemeClr val="bg1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v-SE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ABBB83-68D4-401A-B0DB-07A78F0ABF1F}"/>
              </a:ext>
            </a:extLst>
          </p:cNvPr>
          <p:cNvSpPr txBox="1"/>
          <p:nvPr/>
        </p:nvSpPr>
        <p:spPr>
          <a:xfrm>
            <a:off x="8050019" y="5629227"/>
            <a:ext cx="3698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för området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digitala lösningar 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för psykisk hälsa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regioner och kommuner i det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suicid-</a:t>
            </a:r>
            <a:b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preventiva 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arbetet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i="1" dirty="0">
                <a:solidFill>
                  <a:schemeClr val="bg1">
                    <a:lumMod val="50000"/>
                  </a:schemeClr>
                </a:solidFill>
              </a:rPr>
              <a:t>…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inom </a:t>
            </a:r>
            <a:r>
              <a:rPr lang="sv-SE" sz="1200" i="1" strike="noStrike" cap="none" dirty="0">
                <a:solidFill>
                  <a:schemeClr val="bg1">
                    <a:lumMod val="50000"/>
                  </a:schemeClr>
                </a:solidFill>
              </a:rPr>
              <a:t>meningsskapande</a:t>
            </a:r>
            <a:r>
              <a:rPr lang="sv-SE" sz="1200" i="1" u="none" strike="noStrike" cap="none" dirty="0">
                <a:solidFill>
                  <a:schemeClr val="bg1">
                    <a:lumMod val="50000"/>
                  </a:schemeClr>
                </a:solidFill>
              </a:rPr>
              <a:t> och </a:t>
            </a: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existentiell </a:t>
            </a:r>
            <a:b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sv-SE" sz="1200" i="1" u="sng" strike="noStrike" cap="none" dirty="0">
                <a:solidFill>
                  <a:schemeClr val="bg1">
                    <a:lumMod val="50000"/>
                  </a:schemeClr>
                </a:solidFill>
              </a:rPr>
              <a:t>hälsa</a:t>
            </a:r>
            <a:endParaRPr lang="sv-SE" sz="120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84FDC5-4FF7-4C59-921C-A517FD74C1B6}"/>
              </a:ext>
            </a:extLst>
          </p:cNvPr>
          <p:cNvSpPr txBox="1"/>
          <p:nvPr/>
        </p:nvSpPr>
        <p:spPr>
          <a:xfrm>
            <a:off x="688519" y="1185677"/>
            <a:ext cx="3159846" cy="4086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Opinionsbildning</a:t>
            </a: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4788D94D-EAEE-451D-B8AA-F6D0823184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74307" y="1243300"/>
            <a:ext cx="562495" cy="562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E2B80-45D9-4498-896C-802517EFDE16}"/>
              </a:ext>
            </a:extLst>
          </p:cNvPr>
          <p:cNvSpPr txBox="1"/>
          <p:nvPr/>
        </p:nvSpPr>
        <p:spPr>
          <a:xfrm>
            <a:off x="4445679" y="1185677"/>
            <a:ext cx="3159846" cy="71508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Sprida metoder och verktyg</a:t>
            </a:r>
            <a:endParaRPr lang="sv-SE" sz="800" b="1" dirty="0">
              <a:solidFill>
                <a:schemeClr val="accent2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33F4E6D-982E-4EA4-BBFC-6C1716C1F9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69010" y="1256333"/>
            <a:ext cx="555750" cy="5557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D069555-8DBC-496B-85C6-B41C963CA8D0}"/>
              </a:ext>
            </a:extLst>
          </p:cNvPr>
          <p:cNvSpPr txBox="1"/>
          <p:nvPr/>
        </p:nvSpPr>
        <p:spPr>
          <a:xfrm>
            <a:off x="8171350" y="1185677"/>
            <a:ext cx="3159846" cy="71508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Sammanställa kunskapsunderlag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ADDC280-6661-4C33-8E25-0B34FF6914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63484" y="1238422"/>
            <a:ext cx="591571" cy="5915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EF77F67-1CCA-41F0-BDC8-E8D1CDE7BD76}"/>
              </a:ext>
            </a:extLst>
          </p:cNvPr>
          <p:cNvSpPr txBox="1"/>
          <p:nvPr/>
        </p:nvSpPr>
        <p:spPr>
          <a:xfrm>
            <a:off x="688519" y="3044695"/>
            <a:ext cx="3159846" cy="4086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Budskap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58EACDB-6457-42FD-B09D-B3C10C4F55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342482" y="3120949"/>
            <a:ext cx="626145" cy="62614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CD5559D-8719-4E51-BA91-C394F2368182}"/>
              </a:ext>
            </a:extLst>
          </p:cNvPr>
          <p:cNvSpPr txBox="1"/>
          <p:nvPr/>
        </p:nvSpPr>
        <p:spPr>
          <a:xfrm>
            <a:off x="4445679" y="3048774"/>
            <a:ext cx="3159846" cy="71508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Nationella samordningsforum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9609A6E-47B1-4AFA-A881-BFF24C5A6B8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271064" y="3117892"/>
            <a:ext cx="551642" cy="55164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B20B295-8DCD-40CE-8C7C-18060ABA7F50}"/>
              </a:ext>
            </a:extLst>
          </p:cNvPr>
          <p:cNvSpPr txBox="1"/>
          <p:nvPr/>
        </p:nvSpPr>
        <p:spPr>
          <a:xfrm>
            <a:off x="8171350" y="3048774"/>
            <a:ext cx="3159846" cy="4086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Kartläggningar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B05F557-37C7-488A-9B7F-E8BC6AB4CEF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981371" y="3088962"/>
            <a:ext cx="555796" cy="55579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DDC1E5F-267A-49E8-9A3E-E7D20B69B3A6}"/>
              </a:ext>
            </a:extLst>
          </p:cNvPr>
          <p:cNvSpPr txBox="1"/>
          <p:nvPr/>
        </p:nvSpPr>
        <p:spPr>
          <a:xfrm>
            <a:off x="688519" y="4901648"/>
            <a:ext cx="3159846" cy="4086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Analyser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B73AA4B-1434-4936-887C-64DA4AD87D4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364259" y="4969442"/>
            <a:ext cx="582590" cy="58259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6B36FEE-FCC6-4A9A-9E6E-F8041B35AD3A}"/>
              </a:ext>
            </a:extLst>
          </p:cNvPr>
          <p:cNvSpPr txBox="1"/>
          <p:nvPr/>
        </p:nvSpPr>
        <p:spPr>
          <a:xfrm>
            <a:off x="4445679" y="4905732"/>
            <a:ext cx="3159846" cy="715089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Framtagande av </a:t>
            </a:r>
            <a:br>
              <a:rPr lang="sv-SE" b="1" dirty="0">
                <a:solidFill>
                  <a:schemeClr val="accent2"/>
                </a:solidFill>
              </a:rPr>
            </a:br>
            <a:r>
              <a:rPr lang="sv-SE" b="1" dirty="0">
                <a:solidFill>
                  <a:schemeClr val="accent2"/>
                </a:solidFill>
              </a:rPr>
              <a:t>material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3AD2C15-D03B-4E7A-A41F-35D58A009D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222138" y="4981481"/>
            <a:ext cx="649495" cy="64949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8044C8-2FAE-424F-8CE5-ADA251761AC1}"/>
              </a:ext>
            </a:extLst>
          </p:cNvPr>
          <p:cNvSpPr txBox="1"/>
          <p:nvPr/>
        </p:nvSpPr>
        <p:spPr>
          <a:xfrm>
            <a:off x="8171350" y="4905732"/>
            <a:ext cx="3159846" cy="4086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sv-SE" b="1" dirty="0">
                <a:solidFill>
                  <a:schemeClr val="accent2"/>
                </a:solidFill>
              </a:rPr>
              <a:t>Intressebevakning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D0F521B-0161-4A7C-80AD-3A41DF25EFA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972142" y="5022264"/>
            <a:ext cx="574255" cy="574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F9AC17-5956-4B12-B434-C0B999E6FF3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3928" t="27162" r="60725" b="8888"/>
          <a:stretch/>
        </p:blipFill>
        <p:spPr>
          <a:xfrm>
            <a:off x="53096" y="3209688"/>
            <a:ext cx="451786" cy="641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F02080-E46E-4F72-A9FF-D6C49471D59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1039" t="25468" r="63338" b="11443"/>
          <a:stretch/>
        </p:blipFill>
        <p:spPr>
          <a:xfrm>
            <a:off x="47523" y="2487952"/>
            <a:ext cx="462933" cy="641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52EDE8-4343-480C-B531-B4114A5FCBB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0965" t="26434" r="63266" b="8943"/>
          <a:stretch/>
        </p:blipFill>
        <p:spPr>
          <a:xfrm>
            <a:off x="51733" y="1766216"/>
            <a:ext cx="454513" cy="641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B66F1F-AC3F-4D50-A7B7-F2AFC3027DF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0982" t="18903" r="63304" b="17269"/>
          <a:stretch/>
        </p:blipFill>
        <p:spPr>
          <a:xfrm>
            <a:off x="38750" y="5374896"/>
            <a:ext cx="459213" cy="641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3DA0A089-CD38-43FE-B155-696BB3DF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" y="4653160"/>
            <a:ext cx="466302" cy="6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6ABC7617-EB15-43A8-B6BC-9B9AFEE8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" y="3931424"/>
            <a:ext cx="451444" cy="6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7B8707C-E36F-489F-A352-0F217E5D8A4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0982" t="26508" r="63393" b="9047"/>
          <a:stretch/>
        </p:blipFill>
        <p:spPr>
          <a:xfrm>
            <a:off x="52370" y="322744"/>
            <a:ext cx="453238" cy="641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DDE4F7-AE84-4C18-82D5-2DBC1E4406C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1121" t="27324" r="63189" b="8811"/>
          <a:stretch/>
        </p:blipFill>
        <p:spPr>
          <a:xfrm>
            <a:off x="49736" y="1044480"/>
            <a:ext cx="458506" cy="641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14805837-DD6B-4678-B377-AD66BC7F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" y="6096635"/>
            <a:ext cx="485776" cy="64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38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3F34-98A1-4D56-B971-2535184FB047}"/>
              </a:ext>
            </a:extLst>
          </p:cNvPr>
          <p:cNvSpPr/>
          <p:nvPr/>
        </p:nvSpPr>
        <p:spPr>
          <a:xfrm>
            <a:off x="0" y="6243484"/>
            <a:ext cx="12192000" cy="614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2B8B1-99BC-4D86-9654-683B38046A45}"/>
              </a:ext>
            </a:extLst>
          </p:cNvPr>
          <p:cNvSpPr/>
          <p:nvPr/>
        </p:nvSpPr>
        <p:spPr>
          <a:xfrm>
            <a:off x="1150374" y="1666116"/>
            <a:ext cx="10156724" cy="4911665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E6E6B-8B32-4D48-A191-413473FF4343}"/>
              </a:ext>
            </a:extLst>
          </p:cNvPr>
          <p:cNvSpPr/>
          <p:nvPr/>
        </p:nvSpPr>
        <p:spPr>
          <a:xfrm>
            <a:off x="1420105" y="1936955"/>
            <a:ext cx="9621521" cy="441939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7" name="Google Shape;167;p32"/>
          <p:cNvSpPr txBox="1"/>
          <p:nvPr/>
        </p:nvSpPr>
        <p:spPr>
          <a:xfrm>
            <a:off x="2041153" y="147475"/>
            <a:ext cx="8238680" cy="15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2041153" y="344335"/>
            <a:ext cx="8110000" cy="114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Delarena:</a:t>
            </a:r>
          </a:p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endParaRPr lang="sv-S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SzPts val="3000"/>
            </a:pPr>
            <a:r>
              <a:rPr lang="sv-S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1.4 Meningsskapande i en sekulär tid</a:t>
            </a:r>
            <a:endParaRPr lang="sv-S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A266-A0FE-49A9-9C2D-54695F8BC744}"/>
              </a:ext>
            </a:extLst>
          </p:cNvPr>
          <p:cNvSpPr txBox="1"/>
          <p:nvPr/>
        </p:nvSpPr>
        <p:spPr>
          <a:xfrm>
            <a:off x="1675739" y="1965962"/>
            <a:ext cx="61903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/>
              <a:t>Planerade initiativ och aktiviteter:</a:t>
            </a:r>
          </a:p>
          <a:p>
            <a:pPr>
              <a:spcAft>
                <a:spcPts val="1200"/>
              </a:spcAft>
            </a:pPr>
            <a:endParaRPr lang="sv-SE" sz="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Utveckla och sprida metoder i hur man kan arbeta med existentiell hälsa i offentlig sektor, civilsamhälle och andra relevanta sammanhang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Stötta människor i att samtala om existentiella frågor - riktat till allmänheten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Opinionsbilda och bevaka samhällsutvecklingen - för att påverka samhället för existentiell hälsa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EE8D4-BA15-4148-9040-CC8470586E58}"/>
              </a:ext>
            </a:extLst>
          </p:cNvPr>
          <p:cNvSpPr txBox="1"/>
          <p:nvPr/>
        </p:nvSpPr>
        <p:spPr>
          <a:xfrm>
            <a:off x="7211304" y="5633048"/>
            <a:ext cx="36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Handslaget hittar du på: </a:t>
            </a:r>
          </a:p>
          <a:p>
            <a:pPr algn="ctr"/>
            <a:r>
              <a:rPr lang="sv-SE" sz="1400" b="1" dirty="0">
                <a:hlinkClick r:id="rId4"/>
              </a:rPr>
              <a:t>www.skr.se/halsasjukvard/psykiskhalsa</a:t>
            </a:r>
            <a:r>
              <a:rPr lang="sv-SE" sz="1400" b="1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EFB28-993A-4442-83E4-D4E5FBCD5765}"/>
              </a:ext>
            </a:extLst>
          </p:cNvPr>
          <p:cNvCxnSpPr/>
          <p:nvPr/>
        </p:nvCxnSpPr>
        <p:spPr>
          <a:xfrm>
            <a:off x="1675737" y="2539807"/>
            <a:ext cx="5040000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CF6023-42A6-4253-908A-0D2C17781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1" t="25441" r="63276" b="14176"/>
          <a:stretch/>
        </p:blipFill>
        <p:spPr>
          <a:xfrm>
            <a:off x="7755047" y="2221992"/>
            <a:ext cx="2468365" cy="3274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69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3F34-98A1-4D56-B971-2535184FB047}"/>
              </a:ext>
            </a:extLst>
          </p:cNvPr>
          <p:cNvSpPr/>
          <p:nvPr/>
        </p:nvSpPr>
        <p:spPr>
          <a:xfrm>
            <a:off x="0" y="6243484"/>
            <a:ext cx="12192000" cy="614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2B8B1-99BC-4D86-9654-683B38046A45}"/>
              </a:ext>
            </a:extLst>
          </p:cNvPr>
          <p:cNvSpPr/>
          <p:nvPr/>
        </p:nvSpPr>
        <p:spPr>
          <a:xfrm>
            <a:off x="1150374" y="1666116"/>
            <a:ext cx="10156724" cy="4911665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E6E6B-8B32-4D48-A191-413473FF4343}"/>
              </a:ext>
            </a:extLst>
          </p:cNvPr>
          <p:cNvSpPr/>
          <p:nvPr/>
        </p:nvSpPr>
        <p:spPr>
          <a:xfrm>
            <a:off x="1420105" y="1936955"/>
            <a:ext cx="9621521" cy="441939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7" name="Google Shape;167;p32"/>
          <p:cNvSpPr txBox="1"/>
          <p:nvPr/>
        </p:nvSpPr>
        <p:spPr>
          <a:xfrm>
            <a:off x="2041153" y="147475"/>
            <a:ext cx="8238680" cy="15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2041153" y="344335"/>
            <a:ext cx="8110000" cy="114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Delarena:</a:t>
            </a:r>
          </a:p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endParaRPr lang="sv-S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SzPts val="3000"/>
            </a:pPr>
            <a:r>
              <a:rPr lang="sv-S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2.3 Huskurer för psykisk hälsa </a:t>
            </a:r>
            <a:endParaRPr lang="sv-S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A266-A0FE-49A9-9C2D-54695F8BC744}"/>
              </a:ext>
            </a:extLst>
          </p:cNvPr>
          <p:cNvSpPr txBox="1"/>
          <p:nvPr/>
        </p:nvSpPr>
        <p:spPr>
          <a:xfrm>
            <a:off x="1675739" y="2088403"/>
            <a:ext cx="591590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/>
              <a:t>Planerade initiativ och aktiviteter:</a:t>
            </a:r>
          </a:p>
          <a:p>
            <a:pPr>
              <a:spcAft>
                <a:spcPts val="1200"/>
              </a:spcAft>
            </a:pPr>
            <a:endParaRPr lang="sv-SE" sz="1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Sammanställa och sprida fem huskurer som alla borde känna till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Anpassa huskurerna för att nå särskilda målgrupper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Utveckla ett fördjupningsmaterial om huskurerna med tillhörande tips, verktyg och metoder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EE8D4-BA15-4148-9040-CC8470586E58}"/>
              </a:ext>
            </a:extLst>
          </p:cNvPr>
          <p:cNvSpPr txBox="1"/>
          <p:nvPr/>
        </p:nvSpPr>
        <p:spPr>
          <a:xfrm>
            <a:off x="7211304" y="5633048"/>
            <a:ext cx="36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Handslaget hittar du på: </a:t>
            </a:r>
          </a:p>
          <a:p>
            <a:pPr algn="ctr"/>
            <a:r>
              <a:rPr lang="sv-SE" sz="1400" b="1" dirty="0">
                <a:hlinkClick r:id="rId4"/>
              </a:rPr>
              <a:t>www.skr.se/halsasjukvard/psykiskhalsa</a:t>
            </a:r>
            <a:r>
              <a:rPr lang="sv-SE" sz="1400" b="1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EFB28-993A-4442-83E4-D4E5FBCD5765}"/>
              </a:ext>
            </a:extLst>
          </p:cNvPr>
          <p:cNvCxnSpPr/>
          <p:nvPr/>
        </p:nvCxnSpPr>
        <p:spPr>
          <a:xfrm>
            <a:off x="1675737" y="2685113"/>
            <a:ext cx="5040000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A782411-5F90-4DA5-AD53-7708DFE31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48" t="26666" r="63190" b="8867"/>
          <a:stretch/>
        </p:blipFill>
        <p:spPr>
          <a:xfrm>
            <a:off x="7755047" y="2221992"/>
            <a:ext cx="2335363" cy="3274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98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2F487-ACA3-4A8C-981B-E63380CB2FB2}"/>
              </a:ext>
            </a:extLst>
          </p:cNvPr>
          <p:cNvSpPr/>
          <p:nvPr/>
        </p:nvSpPr>
        <p:spPr>
          <a:xfrm>
            <a:off x="0" y="5816009"/>
            <a:ext cx="12192000" cy="10419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E42CDCC7-1AD2-4F84-9857-FB6956FBF9B8">
            <a:extLst>
              <a:ext uri="{FF2B5EF4-FFF2-40B4-BE49-F238E27FC236}">
                <a16:creationId xmlns:a16="http://schemas.microsoft.com/office/drawing/2014/main" id="{9AC410D8-4EE2-4EC5-9C5F-040C0F6B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83" y="564563"/>
            <a:ext cx="6408317" cy="602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435F49-A610-45AD-83CF-57E58F16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/>
              <a:t>Fem huskurer för psykisk hälsa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2C563-45EF-4D93-8417-C60F68BB2DE0}"/>
              </a:ext>
            </a:extLst>
          </p:cNvPr>
          <p:cNvSpPr txBox="1"/>
          <p:nvPr/>
        </p:nvSpPr>
        <p:spPr>
          <a:xfrm>
            <a:off x="363985" y="1931203"/>
            <a:ext cx="53498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 sz="2400" dirty="0"/>
              <a:t>Bli andfådd minst varannan dag!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 sz="2400" dirty="0"/>
              <a:t>Prioritera din återhämtning – sätt rutiner för sömn och skärmfri tid!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 sz="2400" dirty="0"/>
              <a:t>Träffa en vän en gång i veckan!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 sz="2400" dirty="0"/>
              <a:t>Ta ut din kompassriktning!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 sz="2400" dirty="0"/>
              <a:t>Tro inte på allt du tänker – du är inte dina tankar!</a:t>
            </a:r>
          </a:p>
        </p:txBody>
      </p:sp>
    </p:spTree>
    <p:extLst>
      <p:ext uri="{BB962C8B-B14F-4D97-AF65-F5344CB8AC3E}">
        <p14:creationId xmlns:p14="http://schemas.microsoft.com/office/powerpoint/2010/main" val="269270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3F34-98A1-4D56-B971-2535184FB047}"/>
              </a:ext>
            </a:extLst>
          </p:cNvPr>
          <p:cNvSpPr/>
          <p:nvPr/>
        </p:nvSpPr>
        <p:spPr>
          <a:xfrm>
            <a:off x="0" y="6243484"/>
            <a:ext cx="12192000" cy="614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2B8B1-99BC-4D86-9654-683B38046A45}"/>
              </a:ext>
            </a:extLst>
          </p:cNvPr>
          <p:cNvSpPr/>
          <p:nvPr/>
        </p:nvSpPr>
        <p:spPr>
          <a:xfrm>
            <a:off x="1150374" y="1666116"/>
            <a:ext cx="10156724" cy="4911665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E6E6B-8B32-4D48-A191-413473FF4343}"/>
              </a:ext>
            </a:extLst>
          </p:cNvPr>
          <p:cNvSpPr/>
          <p:nvPr/>
        </p:nvSpPr>
        <p:spPr>
          <a:xfrm>
            <a:off x="1420105" y="1936955"/>
            <a:ext cx="9621521" cy="441939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7" name="Google Shape;167;p32"/>
          <p:cNvSpPr txBox="1"/>
          <p:nvPr/>
        </p:nvSpPr>
        <p:spPr>
          <a:xfrm>
            <a:off x="2041153" y="147475"/>
            <a:ext cx="8238680" cy="15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2041153" y="432823"/>
            <a:ext cx="8110000" cy="114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Delarena:</a:t>
            </a:r>
          </a:p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endParaRPr lang="sv-S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SzPts val="3000"/>
            </a:pPr>
            <a:r>
              <a:rPr lang="sv-S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2.7 Hälsofrämjande digitalt liv</a:t>
            </a:r>
            <a:endParaRPr lang="sv-S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A266-A0FE-49A9-9C2D-54695F8BC744}"/>
              </a:ext>
            </a:extLst>
          </p:cNvPr>
          <p:cNvSpPr txBox="1"/>
          <p:nvPr/>
        </p:nvSpPr>
        <p:spPr>
          <a:xfrm>
            <a:off x="1565634" y="2022688"/>
            <a:ext cx="592394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/>
              <a:t>Planerade initiativ och aktiviteter:</a:t>
            </a:r>
          </a:p>
          <a:p>
            <a:pPr>
              <a:spcAft>
                <a:spcPts val="1200"/>
              </a:spcAft>
            </a:pPr>
            <a:endParaRPr lang="sv-SE" sz="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Löpande samordning och bevakning av området digitala lösningar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Övergripande strategi och ett kunskapsunderlag för digitala lösningar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Sammanställa för- och nackdelar med en ökad digitalisering för den psykiska hälsan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Utveckla digital lösning för psykisk hälsa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EE8D4-BA15-4148-9040-CC8470586E58}"/>
              </a:ext>
            </a:extLst>
          </p:cNvPr>
          <p:cNvSpPr txBox="1"/>
          <p:nvPr/>
        </p:nvSpPr>
        <p:spPr>
          <a:xfrm>
            <a:off x="7370799" y="5696846"/>
            <a:ext cx="36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Handslaget hittar du på: </a:t>
            </a:r>
          </a:p>
          <a:p>
            <a:pPr algn="ctr"/>
            <a:r>
              <a:rPr lang="sv-SE" sz="1400" b="1" dirty="0">
                <a:hlinkClick r:id="rId4"/>
              </a:rPr>
              <a:t>www.skr.se/halsasjukvard/psykiskhalsa</a:t>
            </a:r>
            <a:r>
              <a:rPr lang="sv-SE" sz="1400" b="1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EFB28-993A-4442-83E4-D4E5FBCD5765}"/>
              </a:ext>
            </a:extLst>
          </p:cNvPr>
          <p:cNvCxnSpPr/>
          <p:nvPr/>
        </p:nvCxnSpPr>
        <p:spPr>
          <a:xfrm>
            <a:off x="1580040" y="2629903"/>
            <a:ext cx="5040000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C5EBA0-58DE-41BC-8D59-A67B158877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1" t="27387" r="63362" b="10390"/>
          <a:stretch/>
        </p:blipFill>
        <p:spPr>
          <a:xfrm>
            <a:off x="7914542" y="2285790"/>
            <a:ext cx="2387344" cy="3274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45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3F34-98A1-4D56-B971-2535184FB047}"/>
              </a:ext>
            </a:extLst>
          </p:cNvPr>
          <p:cNvSpPr/>
          <p:nvPr/>
        </p:nvSpPr>
        <p:spPr>
          <a:xfrm>
            <a:off x="0" y="6243484"/>
            <a:ext cx="12192000" cy="614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2B8B1-99BC-4D86-9654-683B38046A45}"/>
              </a:ext>
            </a:extLst>
          </p:cNvPr>
          <p:cNvSpPr/>
          <p:nvPr/>
        </p:nvSpPr>
        <p:spPr>
          <a:xfrm>
            <a:off x="1150374" y="1666116"/>
            <a:ext cx="10156724" cy="4911665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E6E6B-8B32-4D48-A191-413473FF4343}"/>
              </a:ext>
            </a:extLst>
          </p:cNvPr>
          <p:cNvSpPr/>
          <p:nvPr/>
        </p:nvSpPr>
        <p:spPr>
          <a:xfrm>
            <a:off x="1420105" y="1936955"/>
            <a:ext cx="9621521" cy="441939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7" name="Google Shape;167;p32"/>
          <p:cNvSpPr txBox="1"/>
          <p:nvPr/>
        </p:nvSpPr>
        <p:spPr>
          <a:xfrm>
            <a:off x="2041153" y="147475"/>
            <a:ext cx="8238680" cy="15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2041153" y="1264123"/>
            <a:ext cx="8110000" cy="3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Delarena:</a:t>
            </a:r>
          </a:p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endParaRPr lang="sv-S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SzPts val="3000"/>
            </a:pPr>
            <a:r>
              <a:rPr lang="sv-S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2.1 Fungerande skolgång för barn och unga med NPF</a:t>
            </a:r>
            <a:endParaRPr lang="sv-S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A266-A0FE-49A9-9C2D-54695F8BC744}"/>
              </a:ext>
            </a:extLst>
          </p:cNvPr>
          <p:cNvSpPr txBox="1"/>
          <p:nvPr/>
        </p:nvSpPr>
        <p:spPr>
          <a:xfrm>
            <a:off x="1675739" y="2077773"/>
            <a:ext cx="55355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/>
              <a:t>Planerade initiativ och aktiviteter:</a:t>
            </a:r>
          </a:p>
          <a:p>
            <a:pPr>
              <a:spcAft>
                <a:spcPts val="1200"/>
              </a:spcAft>
            </a:pPr>
            <a:endParaRPr lang="sv-SE" sz="105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Budskap om skolgång för barn och unga med NPF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Stärka relationen mellan skolan och hemmet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Verktyg och processer för kvalitetsuppföljning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Stärka elevers delaktighet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54B91-951A-44AF-8322-9D20C8CB6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5" t="27084" r="63362" b="13787"/>
          <a:stretch/>
        </p:blipFill>
        <p:spPr>
          <a:xfrm>
            <a:off x="7755047" y="2221992"/>
            <a:ext cx="2520683" cy="3274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EE8D4-BA15-4148-9040-CC8470586E58}"/>
              </a:ext>
            </a:extLst>
          </p:cNvPr>
          <p:cNvSpPr txBox="1"/>
          <p:nvPr/>
        </p:nvSpPr>
        <p:spPr>
          <a:xfrm>
            <a:off x="7211304" y="5633048"/>
            <a:ext cx="36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Handslaget hittar du på: </a:t>
            </a:r>
          </a:p>
          <a:p>
            <a:pPr algn="ctr"/>
            <a:r>
              <a:rPr lang="sv-SE" sz="1400" b="1" dirty="0">
                <a:hlinkClick r:id="rId5"/>
              </a:rPr>
              <a:t>www.skr.se/halsasjukvard/psykiskhalsa</a:t>
            </a:r>
            <a:r>
              <a:rPr lang="sv-SE" sz="1400" b="1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EFB28-993A-4442-83E4-D4E5FBCD5765}"/>
              </a:ext>
            </a:extLst>
          </p:cNvPr>
          <p:cNvCxnSpPr>
            <a:cxnSpLocks/>
          </p:cNvCxnSpPr>
          <p:nvPr/>
        </p:nvCxnSpPr>
        <p:spPr>
          <a:xfrm>
            <a:off x="1665104" y="2653220"/>
            <a:ext cx="5040000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78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638C4B-C191-42A1-BBA1-0B796F51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Att främja hälsa kräver kraft</a:t>
            </a:r>
            <a:endParaRPr lang="sv-SE" sz="3200" dirty="0"/>
          </a:p>
        </p:txBody>
      </p:sp>
      <p:pic>
        <p:nvPicPr>
          <p:cNvPr id="9" name="Bildobjekt 4">
            <a:extLst>
              <a:ext uri="{FF2B5EF4-FFF2-40B4-BE49-F238E27FC236}">
                <a16:creationId xmlns:a16="http://schemas.microsoft.com/office/drawing/2014/main" id="{72DC1687-FD34-433F-A912-4BC3C58B3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" t="4950" r="878" b="2537"/>
          <a:stretch/>
        </p:blipFill>
        <p:spPr>
          <a:xfrm rot="21343023">
            <a:off x="4062387" y="1315263"/>
            <a:ext cx="4013445" cy="262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objekt 3">
            <a:extLst>
              <a:ext uri="{FF2B5EF4-FFF2-40B4-BE49-F238E27FC236}">
                <a16:creationId xmlns:a16="http://schemas.microsoft.com/office/drawing/2014/main" id="{FE9F1F19-85A3-4C24-B5C0-DD5FF2B4B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8047919" y="1222106"/>
            <a:ext cx="3725747" cy="2223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Bildobjekt 4">
            <a:extLst>
              <a:ext uri="{FF2B5EF4-FFF2-40B4-BE49-F238E27FC236}">
                <a16:creationId xmlns:a16="http://schemas.microsoft.com/office/drawing/2014/main" id="{F287E6FC-60BF-4A66-AEDC-A83D0ED170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0"/>
          <a:stretch/>
        </p:blipFill>
        <p:spPr>
          <a:xfrm rot="20700000">
            <a:off x="578890" y="1501343"/>
            <a:ext cx="3529765" cy="247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9A2DE15-93DC-4256-9861-C1ED9DEF7480}"/>
              </a:ext>
            </a:extLst>
          </p:cNvPr>
          <p:cNvSpPr txBox="1">
            <a:spLocks/>
          </p:cNvSpPr>
          <p:nvPr/>
        </p:nvSpPr>
        <p:spPr>
          <a:xfrm>
            <a:off x="397401" y="4549054"/>
            <a:ext cx="5192059" cy="159382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258220" indent="-25610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482624" indent="-24131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713353" indent="-230729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954665" indent="-24131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1604343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6pPr>
            <a:lvl7pPr marL="2213909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7pPr>
            <a:lvl8pPr marL="2823476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8pPr>
            <a:lvl9pPr marL="3433041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 defTabSz="1193703">
              <a:spcAft>
                <a:spcPts val="307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sv-SE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 är idag sårbara för psykisk ohälsa – på samma sätt var vi i en gång i tiden mycket mer sårbara för fysisk ohälsa</a:t>
            </a:r>
            <a:endParaRPr lang="sv-SE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C56B03C-8BE9-4660-A0EE-EABE1AD454D0}"/>
              </a:ext>
            </a:extLst>
          </p:cNvPr>
          <p:cNvSpPr txBox="1">
            <a:spLocks/>
          </p:cNvSpPr>
          <p:nvPr/>
        </p:nvSpPr>
        <p:spPr>
          <a:xfrm>
            <a:off x="6602543" y="4549054"/>
            <a:ext cx="5063803" cy="159382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258220" indent="-25610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482624" indent="-24131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713353" indent="-230729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954665" indent="-24131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1604343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6pPr>
            <a:lvl7pPr marL="2213909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7pPr>
            <a:lvl8pPr marL="2823476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8pPr>
            <a:lvl9pPr marL="3433041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 defTabSz="1193703">
              <a:spcAft>
                <a:spcPts val="307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sv-SE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 måste utforma ett samhälle där det psykiska </a:t>
            </a:r>
            <a:r>
              <a:rPr lang="sv-SE" kern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välmåendet</a:t>
            </a:r>
            <a:r>
              <a:rPr lang="sv-SE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har en lika självklar plats som det fysiska – annars kommer våra gemensamma resurser inte att räcka </a:t>
            </a:r>
            <a:endParaRPr lang="sv-SE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45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1D78AA4-4084-4F8F-AE7C-3B7A0EB87E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1D78AA4-4084-4F8F-AE7C-3B7A0EB87E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1633DB4-46BA-4523-8A3E-1E12569B4A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18A63F-1ABE-4A0F-AC1F-2A825B53A4C0}"/>
              </a:ext>
            </a:extLst>
          </p:cNvPr>
          <p:cNvGrpSpPr/>
          <p:nvPr/>
        </p:nvGrpSpPr>
        <p:grpSpPr>
          <a:xfrm>
            <a:off x="95250" y="10876"/>
            <a:ext cx="4306093" cy="6707424"/>
            <a:chOff x="95250" y="10876"/>
            <a:chExt cx="4306093" cy="6707424"/>
          </a:xfrm>
        </p:grpSpPr>
        <p:pic>
          <p:nvPicPr>
            <p:cNvPr id="12" name="Picture 12" descr="Sun PNG">
              <a:extLst>
                <a:ext uri="{FF2B5EF4-FFF2-40B4-BE49-F238E27FC236}">
                  <a16:creationId xmlns:a16="http://schemas.microsoft.com/office/drawing/2014/main" id="{BB670CA3-AB5D-4BAE-BB8D-7873F5C65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522" y="10876"/>
              <a:ext cx="1481922" cy="144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Tree Leaves Roots - Free vector graphic on Pixabay">
              <a:extLst>
                <a:ext uri="{FF2B5EF4-FFF2-40B4-BE49-F238E27FC236}">
                  <a16:creationId xmlns:a16="http://schemas.microsoft.com/office/drawing/2014/main" id="{6AB1E4AE-F84E-4B82-A343-F3BC55CD3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" y="1550988"/>
              <a:ext cx="4306093" cy="5167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C4B65BA-8FBC-466C-BF52-052395CB211E}"/>
                </a:ext>
              </a:extLst>
            </p:cNvPr>
            <p:cNvGrpSpPr/>
            <p:nvPr/>
          </p:nvGrpSpPr>
          <p:grpSpPr>
            <a:xfrm>
              <a:off x="2228221" y="303316"/>
              <a:ext cx="1267210" cy="993363"/>
              <a:chOff x="1489312" y="-4367"/>
              <a:chExt cx="1866369" cy="1463042"/>
            </a:xfrm>
          </p:grpSpPr>
          <p:pic>
            <p:nvPicPr>
              <p:cNvPr id="15" name="Picture 8" descr="Eco green water drop vector image | Free SVG">
                <a:extLst>
                  <a:ext uri="{FF2B5EF4-FFF2-40B4-BE49-F238E27FC236}">
                    <a16:creationId xmlns:a16="http://schemas.microsoft.com/office/drawing/2014/main" id="{E4D3DC8C-A364-48A2-9269-AB39110C5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3" t="4637" r="6933" b="4637"/>
              <a:stretch/>
            </p:blipFill>
            <p:spPr bwMode="auto">
              <a:xfrm>
                <a:off x="1489312" y="160543"/>
                <a:ext cx="685906" cy="722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Eco green water drop vector image | Free SVG">
                <a:extLst>
                  <a:ext uri="{FF2B5EF4-FFF2-40B4-BE49-F238E27FC236}">
                    <a16:creationId xmlns:a16="http://schemas.microsoft.com/office/drawing/2014/main" id="{B55E924A-6A9C-458D-9A2A-2CF6ACB38D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3" t="4637" r="6933" b="4637"/>
              <a:stretch/>
            </p:blipFill>
            <p:spPr bwMode="auto">
              <a:xfrm>
                <a:off x="2007839" y="-4367"/>
                <a:ext cx="685906" cy="722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8" descr="Eco green water drop vector image | Free SVG">
                <a:extLst>
                  <a:ext uri="{FF2B5EF4-FFF2-40B4-BE49-F238E27FC236}">
                    <a16:creationId xmlns:a16="http://schemas.microsoft.com/office/drawing/2014/main" id="{4DDE770A-AFB0-4CE5-8EE7-4AA7F44A8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3" t="4637" r="6933" b="4637"/>
              <a:stretch/>
            </p:blipFill>
            <p:spPr bwMode="auto">
              <a:xfrm>
                <a:off x="2108966" y="736206"/>
                <a:ext cx="685906" cy="722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8" descr="Eco green water drop vector image | Free SVG">
                <a:extLst>
                  <a:ext uri="{FF2B5EF4-FFF2-40B4-BE49-F238E27FC236}">
                    <a16:creationId xmlns:a16="http://schemas.microsoft.com/office/drawing/2014/main" id="{7C12C5CD-9C8C-4507-AAF2-5B95A3CAC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3" t="4637" r="6933" b="4637"/>
              <a:stretch/>
            </p:blipFill>
            <p:spPr bwMode="auto">
              <a:xfrm>
                <a:off x="2669775" y="346202"/>
                <a:ext cx="685906" cy="722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49A01C-6A2A-43CB-8C39-5A2F49AC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435" y="365125"/>
            <a:ext cx="7423153" cy="1325563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>
                <a:latin typeface="Arial" panose="020B0604020202020204" pitchFamily="34" charset="0"/>
                <a:cs typeface="Arial" panose="020B0604020202020204" pitchFamily="34" charset="0"/>
              </a:rPr>
              <a:t>Fungerande skolgång för barn och unga med NPF – 5 budskap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1D845-AE4A-4D12-8159-D65C5F04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511" y="1802606"/>
            <a:ext cx="7515001" cy="48037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sv-SE" sz="2400" dirty="0"/>
              <a:t>Kunskap – ”Vi förstår hur hjärnan fungerar och skapar lärmiljöer som fungerar för elever med NPF!”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sv-SE" sz="2400" dirty="0"/>
              <a:t>Organisation – ”Vi skapar organisationer som främjar tillgänglig lärmiljö!”</a:t>
            </a:r>
            <a:br>
              <a:rPr lang="sv-SE" sz="2400" dirty="0"/>
            </a:br>
            <a:endParaRPr lang="sv-SE" sz="24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sv-SE" sz="2400" dirty="0"/>
              <a:t>Förhållningssätt – ”</a:t>
            </a:r>
            <a:r>
              <a:rPr lang="sv-SE" sz="2400" dirty="0">
                <a:solidFill>
                  <a:prstClr val="black"/>
                </a:solidFill>
              </a:rPr>
              <a:t>Vi ser, stöttar och undanröjer hinder för elever med NPF!”</a:t>
            </a:r>
            <a:br>
              <a:rPr lang="sv-SE" sz="2400" dirty="0">
                <a:solidFill>
                  <a:prstClr val="black"/>
                </a:solidFill>
              </a:rPr>
            </a:br>
            <a:endParaRPr lang="sv-SE" sz="24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sv-SE" sz="2400" dirty="0"/>
              <a:t>Kommunikation – ”</a:t>
            </a:r>
            <a:r>
              <a:rPr lang="sv-SE" sz="2400" dirty="0">
                <a:solidFill>
                  <a:prstClr val="black"/>
                </a:solidFill>
              </a:rPr>
              <a:t>Vi förstår, och är lyhörda för, elevers och anhörigas upplevelse!”</a:t>
            </a:r>
            <a:br>
              <a:rPr lang="sv-SE" sz="2400" dirty="0">
                <a:solidFill>
                  <a:prstClr val="black"/>
                </a:solidFill>
              </a:rPr>
            </a:br>
            <a:endParaRPr lang="sv-SE" sz="24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sv-SE" sz="2400" dirty="0"/>
              <a:t>Vidmakthållande – ”</a:t>
            </a:r>
            <a:r>
              <a:rPr lang="sv-SE" sz="2400" dirty="0">
                <a:solidFill>
                  <a:prstClr val="black"/>
                </a:solidFill>
              </a:rPr>
              <a:t>Vi tillämpar ett systematiskt kvalitetsarbete kring NPF!</a:t>
            </a:r>
            <a:r>
              <a:rPr lang="sv-SE" sz="2400" dirty="0"/>
              <a:t/>
            </a:r>
            <a:br>
              <a:rPr lang="sv-SE" sz="2400" dirty="0"/>
            </a:br>
            <a:endParaRPr lang="sv-SE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B5EED7-D55E-4229-BC7C-56C23A6FE71D}"/>
              </a:ext>
            </a:extLst>
          </p:cNvPr>
          <p:cNvSpPr txBox="1">
            <a:spLocks/>
          </p:cNvSpPr>
          <p:nvPr/>
        </p:nvSpPr>
        <p:spPr>
          <a:xfrm>
            <a:off x="1293257" y="5902888"/>
            <a:ext cx="1910078" cy="449114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Kunskap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A5EFBA-14B1-473F-9A22-A96A087C62F0}"/>
              </a:ext>
            </a:extLst>
          </p:cNvPr>
          <p:cNvSpPr txBox="1">
            <a:spLocks/>
          </p:cNvSpPr>
          <p:nvPr/>
        </p:nvSpPr>
        <p:spPr>
          <a:xfrm>
            <a:off x="1293257" y="4609528"/>
            <a:ext cx="1910078" cy="449114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F5AFD7-E7BA-43FF-82BF-BC3706F35945}"/>
              </a:ext>
            </a:extLst>
          </p:cNvPr>
          <p:cNvSpPr txBox="1">
            <a:spLocks/>
          </p:cNvSpPr>
          <p:nvPr/>
        </p:nvSpPr>
        <p:spPr>
          <a:xfrm>
            <a:off x="1293257" y="3701598"/>
            <a:ext cx="1910078" cy="449114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Förhållningssätt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281598-D0D4-4D6A-8C91-5913EEDAD820}"/>
              </a:ext>
            </a:extLst>
          </p:cNvPr>
          <p:cNvSpPr txBox="1">
            <a:spLocks/>
          </p:cNvSpPr>
          <p:nvPr/>
        </p:nvSpPr>
        <p:spPr>
          <a:xfrm>
            <a:off x="1293257" y="1748570"/>
            <a:ext cx="1910078" cy="449114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5B54FC-5097-4477-91F7-3661332A5E70}"/>
              </a:ext>
            </a:extLst>
          </p:cNvPr>
          <p:cNvSpPr txBox="1">
            <a:spLocks/>
          </p:cNvSpPr>
          <p:nvPr/>
        </p:nvSpPr>
        <p:spPr>
          <a:xfrm>
            <a:off x="1293257" y="539882"/>
            <a:ext cx="1910078" cy="449114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Vidmakthållande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D8A0B0-B381-44AE-9856-DF4CCB1B2FCC}"/>
              </a:ext>
            </a:extLst>
          </p:cNvPr>
          <p:cNvSpPr txBox="1">
            <a:spLocks/>
          </p:cNvSpPr>
          <p:nvPr/>
        </p:nvSpPr>
        <p:spPr>
          <a:xfrm>
            <a:off x="819942" y="2792590"/>
            <a:ext cx="2856708" cy="440822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sv-SE" sz="2400" dirty="0"/>
              <a:t>Eleven i centrum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3820BE-91EA-43EC-B4C9-C26169C371E7}"/>
              </a:ext>
            </a:extLst>
          </p:cNvPr>
          <p:cNvCxnSpPr>
            <a:cxnSpLocks/>
          </p:cNvCxnSpPr>
          <p:nvPr/>
        </p:nvCxnSpPr>
        <p:spPr>
          <a:xfrm>
            <a:off x="4486941" y="10876"/>
            <a:ext cx="0" cy="6847124"/>
          </a:xfrm>
          <a:prstGeom prst="line">
            <a:avLst/>
          </a:prstGeom>
          <a:ln w="19050">
            <a:solidFill>
              <a:srgbClr val="DCE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694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3F34-98A1-4D56-B971-2535184FB047}"/>
              </a:ext>
            </a:extLst>
          </p:cNvPr>
          <p:cNvSpPr/>
          <p:nvPr/>
        </p:nvSpPr>
        <p:spPr>
          <a:xfrm>
            <a:off x="0" y="6243484"/>
            <a:ext cx="12192000" cy="614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2B8B1-99BC-4D86-9654-683B38046A45}"/>
              </a:ext>
            </a:extLst>
          </p:cNvPr>
          <p:cNvSpPr/>
          <p:nvPr/>
        </p:nvSpPr>
        <p:spPr>
          <a:xfrm>
            <a:off x="1150374" y="1666116"/>
            <a:ext cx="10156724" cy="4911665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E6E6B-8B32-4D48-A191-413473FF4343}"/>
              </a:ext>
            </a:extLst>
          </p:cNvPr>
          <p:cNvSpPr/>
          <p:nvPr/>
        </p:nvSpPr>
        <p:spPr>
          <a:xfrm>
            <a:off x="1420105" y="1936955"/>
            <a:ext cx="9621521" cy="441939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7" name="Google Shape;167;p32"/>
          <p:cNvSpPr txBox="1"/>
          <p:nvPr/>
        </p:nvSpPr>
        <p:spPr>
          <a:xfrm>
            <a:off x="2041153" y="147475"/>
            <a:ext cx="8238680" cy="15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2041153" y="432823"/>
            <a:ext cx="8110000" cy="114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Delarena:</a:t>
            </a:r>
          </a:p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endParaRPr lang="sv-S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SzPts val="3000"/>
            </a:pPr>
            <a:r>
              <a:rPr lang="sv-S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1.7 Samhällsmobilisering för narkotika prevention</a:t>
            </a:r>
            <a:endParaRPr lang="sv-S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A266-A0FE-49A9-9C2D-54695F8BC744}"/>
              </a:ext>
            </a:extLst>
          </p:cNvPr>
          <p:cNvSpPr txBox="1"/>
          <p:nvPr/>
        </p:nvSpPr>
        <p:spPr>
          <a:xfrm>
            <a:off x="1537510" y="2001283"/>
            <a:ext cx="651133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/>
              <a:t>Planerade initiativ och aktiviteter:</a:t>
            </a:r>
          </a:p>
          <a:p>
            <a:pPr>
              <a:spcAft>
                <a:spcPts val="1200"/>
              </a:spcAft>
            </a:pPr>
            <a:endParaRPr lang="sv-SE" sz="1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Utveckling, förvaltning och spridning av metoder inom området narkotikaprevention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Öka beslutsfattares tillgång till forsknings-baserade kunskapsunderlag om narkotika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Branscher för motstånd mot narkotika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Grundad fakta och sakliga argument för att inte använda cannabis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EE8D4-BA15-4148-9040-CC8470586E58}"/>
              </a:ext>
            </a:extLst>
          </p:cNvPr>
          <p:cNvSpPr txBox="1"/>
          <p:nvPr/>
        </p:nvSpPr>
        <p:spPr>
          <a:xfrm>
            <a:off x="7328267" y="5633048"/>
            <a:ext cx="36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Handslaget hittar du på: </a:t>
            </a:r>
          </a:p>
          <a:p>
            <a:pPr algn="ctr"/>
            <a:r>
              <a:rPr lang="sv-SE" sz="1400" b="1" dirty="0">
                <a:hlinkClick r:id="rId4"/>
              </a:rPr>
              <a:t>www.skr.se/halsasjukvard/psykiskhalsa</a:t>
            </a:r>
            <a:r>
              <a:rPr lang="sv-SE" sz="1400" b="1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EFB28-993A-4442-83E4-D4E5FBCD5765}"/>
              </a:ext>
            </a:extLst>
          </p:cNvPr>
          <p:cNvCxnSpPr>
            <a:cxnSpLocks/>
          </p:cNvCxnSpPr>
          <p:nvPr/>
        </p:nvCxnSpPr>
        <p:spPr>
          <a:xfrm>
            <a:off x="1537508" y="2587361"/>
            <a:ext cx="5143851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FC6E69A-05AE-426E-B7E4-31EF32E2CC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1" t="27324" r="63189" b="8811"/>
          <a:stretch/>
        </p:blipFill>
        <p:spPr>
          <a:xfrm>
            <a:off x="7946441" y="2221992"/>
            <a:ext cx="2341663" cy="3274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355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3F34-98A1-4D56-B971-2535184FB047}"/>
              </a:ext>
            </a:extLst>
          </p:cNvPr>
          <p:cNvSpPr/>
          <p:nvPr/>
        </p:nvSpPr>
        <p:spPr>
          <a:xfrm>
            <a:off x="0" y="6243484"/>
            <a:ext cx="12192000" cy="614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2B8B1-99BC-4D86-9654-683B38046A45}"/>
              </a:ext>
            </a:extLst>
          </p:cNvPr>
          <p:cNvSpPr/>
          <p:nvPr/>
        </p:nvSpPr>
        <p:spPr>
          <a:xfrm>
            <a:off x="1150374" y="1666116"/>
            <a:ext cx="10156724" cy="4911665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E6E6B-8B32-4D48-A191-413473FF4343}"/>
              </a:ext>
            </a:extLst>
          </p:cNvPr>
          <p:cNvSpPr/>
          <p:nvPr/>
        </p:nvSpPr>
        <p:spPr>
          <a:xfrm>
            <a:off x="1420105" y="1936955"/>
            <a:ext cx="9621521" cy="441939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7" name="Google Shape;167;p32"/>
          <p:cNvSpPr txBox="1"/>
          <p:nvPr/>
        </p:nvSpPr>
        <p:spPr>
          <a:xfrm>
            <a:off x="2041153" y="147475"/>
            <a:ext cx="8238680" cy="15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2041153" y="432823"/>
            <a:ext cx="8110000" cy="114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Delarena:</a:t>
            </a:r>
          </a:p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endParaRPr lang="sv-S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SzPts val="3000"/>
            </a:pPr>
            <a:r>
              <a:rPr lang="sv-S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 Smart tillgänglighet till hjälp</a:t>
            </a:r>
            <a:endParaRPr lang="sv-S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A266-A0FE-49A9-9C2D-54695F8BC744}"/>
              </a:ext>
            </a:extLst>
          </p:cNvPr>
          <p:cNvSpPr txBox="1"/>
          <p:nvPr/>
        </p:nvSpPr>
        <p:spPr>
          <a:xfrm>
            <a:off x="1532967" y="2026515"/>
            <a:ext cx="59540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000" b="1" dirty="0"/>
              <a:t>Planerade initiativ och aktiviteter:</a:t>
            </a:r>
            <a:endParaRPr lang="sv-SE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/>
              <a:t>Åldersgrupp 0-6 år:</a:t>
            </a:r>
          </a:p>
          <a:p>
            <a:pPr marL="742950" lvl="1" indent="-285750">
              <a:buFont typeface="Arial" panose="020B0604020202020204" pitchFamily="34" charset="0"/>
              <a:buChar char="ꟷ"/>
            </a:pPr>
            <a:r>
              <a:rPr lang="sv-SE" sz="2000" dirty="0"/>
              <a:t>Gemensam strategi för kontakt om barn </a:t>
            </a:r>
            <a:br>
              <a:rPr lang="sv-SE" sz="2000" dirty="0"/>
            </a:br>
            <a:r>
              <a:rPr lang="sv-SE" sz="2000" dirty="0"/>
              <a:t>inte dyker upp i ordinarie verksamheter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ꟷ"/>
            </a:pPr>
            <a:r>
              <a:rPr lang="sv-SE" sz="2000" dirty="0"/>
              <a:t>Underlag om elevhälsa i förskolan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/>
              <a:t>Åldersgrupp 7-15 år:</a:t>
            </a:r>
          </a:p>
          <a:p>
            <a:pPr marL="742950" lvl="1" indent="-285750">
              <a:buFont typeface="Arial" panose="020B0604020202020204" pitchFamily="34" charset="0"/>
              <a:buChar char="ꟷ"/>
            </a:pPr>
            <a:r>
              <a:rPr lang="sv-SE" sz="2000" dirty="0"/>
              <a:t>Inventering av innehåll för alla barn 7–15 år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ꟷ"/>
            </a:pPr>
            <a:r>
              <a:rPr lang="sv-SE" sz="2000" dirty="0"/>
              <a:t>Stödtrappan för barn mellan 7–15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/>
              <a:t>Åldersgrupp Unga vuxna: </a:t>
            </a:r>
          </a:p>
          <a:p>
            <a:pPr marL="742950" lvl="1" indent="-285750">
              <a:buFont typeface="Arial" panose="020B0604020202020204" pitchFamily="34" charset="0"/>
              <a:buChar char="ꟷ"/>
            </a:pPr>
            <a:r>
              <a:rPr lang="sv-SE" sz="2000" dirty="0"/>
              <a:t>Målgruppsanalys: vilket innehåll vill och behöver unga vuxna ha i första linjen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ꟷ"/>
            </a:pPr>
            <a:r>
              <a:rPr lang="sv-SE" sz="2000" dirty="0"/>
              <a:t>Stödtrappan för unga vuxna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EE8D4-BA15-4148-9040-CC8470586E58}"/>
              </a:ext>
            </a:extLst>
          </p:cNvPr>
          <p:cNvSpPr txBox="1"/>
          <p:nvPr/>
        </p:nvSpPr>
        <p:spPr>
          <a:xfrm>
            <a:off x="7211304" y="5800194"/>
            <a:ext cx="36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Handslagen hittar du på: </a:t>
            </a:r>
          </a:p>
          <a:p>
            <a:pPr algn="ctr"/>
            <a:r>
              <a:rPr lang="sv-SE" sz="1400" b="1" dirty="0">
                <a:hlinkClick r:id="rId4"/>
              </a:rPr>
              <a:t>www.skr.se/halsasjukvard/psykiskhalsa</a:t>
            </a:r>
            <a:r>
              <a:rPr lang="sv-SE" sz="1400" b="1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EFB28-993A-4442-83E4-D4E5FBCD5765}"/>
              </a:ext>
            </a:extLst>
          </p:cNvPr>
          <p:cNvCxnSpPr/>
          <p:nvPr/>
        </p:nvCxnSpPr>
        <p:spPr>
          <a:xfrm>
            <a:off x="1532967" y="2438626"/>
            <a:ext cx="4320000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B02E9CEA-4830-46B8-8724-7713C11C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73" y="2026515"/>
            <a:ext cx="1899380" cy="26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2150F-57F9-460F-9554-0B1175237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82" t="26508" r="63393" b="9047"/>
          <a:stretch/>
        </p:blipFill>
        <p:spPr>
          <a:xfrm>
            <a:off x="8251925" y="2613017"/>
            <a:ext cx="1846165" cy="2611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7531125-33BF-48BE-B988-BB47D16DA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61" y="3199519"/>
            <a:ext cx="1838859" cy="26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100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703F34-98A1-4D56-B971-2535184FB047}"/>
              </a:ext>
            </a:extLst>
          </p:cNvPr>
          <p:cNvSpPr/>
          <p:nvPr/>
        </p:nvSpPr>
        <p:spPr>
          <a:xfrm>
            <a:off x="0" y="6243484"/>
            <a:ext cx="12192000" cy="614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4" name="Google Shape;164;p32" descr="A picture containing sky&#10;&#10;Description automatically generated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02B8B1-99BC-4D86-9654-683B38046A45}"/>
              </a:ext>
            </a:extLst>
          </p:cNvPr>
          <p:cNvSpPr/>
          <p:nvPr/>
        </p:nvSpPr>
        <p:spPr>
          <a:xfrm>
            <a:off x="1150374" y="1666116"/>
            <a:ext cx="10156724" cy="4911665"/>
          </a:xfrm>
          <a:prstGeom prst="rect">
            <a:avLst/>
          </a:prstGeom>
          <a:solidFill>
            <a:schemeClr val="accent2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E6E6B-8B32-4D48-A191-413473FF4343}"/>
              </a:ext>
            </a:extLst>
          </p:cNvPr>
          <p:cNvSpPr/>
          <p:nvPr/>
        </p:nvSpPr>
        <p:spPr>
          <a:xfrm>
            <a:off x="1420105" y="1936955"/>
            <a:ext cx="9621521" cy="441939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7" name="Google Shape;167;p32"/>
          <p:cNvSpPr txBox="1"/>
          <p:nvPr/>
        </p:nvSpPr>
        <p:spPr>
          <a:xfrm>
            <a:off x="2041153" y="147475"/>
            <a:ext cx="8238680" cy="151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2041153" y="432823"/>
            <a:ext cx="8110000" cy="114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r>
              <a:rPr lang="sv-SE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Delarena:</a:t>
            </a:r>
          </a:p>
          <a:p>
            <a:pPr algn="ctr">
              <a:lnSpc>
                <a:spcPct val="68875"/>
              </a:lnSpc>
              <a:buClr>
                <a:srgbClr val="000000"/>
              </a:buClr>
              <a:buSzPts val="3000"/>
            </a:pPr>
            <a:endParaRPr lang="sv-S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SzPts val="3000"/>
            </a:pPr>
            <a:r>
              <a:rPr lang="sv-SE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3.1 Hela samhällets suicidprevention</a:t>
            </a:r>
            <a:endParaRPr lang="sv-SE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FA266-A0FE-49A9-9C2D-54695F8BC744}"/>
              </a:ext>
            </a:extLst>
          </p:cNvPr>
          <p:cNvSpPr txBox="1"/>
          <p:nvPr/>
        </p:nvSpPr>
        <p:spPr>
          <a:xfrm>
            <a:off x="1558776" y="2022550"/>
            <a:ext cx="597411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/>
              <a:t>Planerade initiativ och aktiviteter:</a:t>
            </a:r>
          </a:p>
          <a:p>
            <a:pPr>
              <a:spcAft>
                <a:spcPts val="1200"/>
              </a:spcAft>
            </a:pPr>
            <a:endParaRPr lang="sv-SE" sz="8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Stöd till regioner och kommuner i det suicidpreventiva arbetet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Kartläggning av stöd till regioner/kommuner från civilsamhället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Spridning av utbildningar kopplat till suicidprevention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Öppen samordning med inriktning på suicidprevention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EE8D4-BA15-4148-9040-CC8470586E58}"/>
              </a:ext>
            </a:extLst>
          </p:cNvPr>
          <p:cNvSpPr txBox="1"/>
          <p:nvPr/>
        </p:nvSpPr>
        <p:spPr>
          <a:xfrm>
            <a:off x="7211304" y="5633048"/>
            <a:ext cx="360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/>
              <a:t>Handslaget hittar du på: </a:t>
            </a:r>
          </a:p>
          <a:p>
            <a:pPr algn="ctr"/>
            <a:r>
              <a:rPr lang="sv-SE" sz="1400" b="1" dirty="0">
                <a:hlinkClick r:id="rId4"/>
              </a:rPr>
              <a:t>www.skr.se/halsasjukvard/psykiskhalsa</a:t>
            </a:r>
            <a:r>
              <a:rPr lang="sv-SE" sz="1400" b="1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4EFB28-993A-4442-83E4-D4E5FBCD5765}"/>
              </a:ext>
            </a:extLst>
          </p:cNvPr>
          <p:cNvCxnSpPr/>
          <p:nvPr/>
        </p:nvCxnSpPr>
        <p:spPr>
          <a:xfrm>
            <a:off x="1558774" y="2629896"/>
            <a:ext cx="5040000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CB5EFD-72F7-4EAA-8ED5-7D766E348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2" t="18903" r="63304" b="17269"/>
          <a:stretch/>
        </p:blipFill>
        <p:spPr>
          <a:xfrm>
            <a:off x="7755047" y="2221992"/>
            <a:ext cx="2345273" cy="3274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130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EDA6A9-8364-4E29-8EFE-15DB88291B59}"/>
              </a:ext>
            </a:extLst>
          </p:cNvPr>
          <p:cNvSpPr/>
          <p:nvPr/>
        </p:nvSpPr>
        <p:spPr>
          <a:xfrm>
            <a:off x="6778332" y="1348736"/>
            <a:ext cx="5215190" cy="43788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sv-SE" sz="2000" dirty="0">
                <a:solidFill>
                  <a:schemeClr val="tx1"/>
                </a:solidFill>
              </a:rPr>
              <a:t>Se över befintlig handlingsplan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sv-SE" sz="2000" dirty="0">
                <a:solidFill>
                  <a:schemeClr val="tx1"/>
                </a:solidFill>
                <a:effectLst/>
                <a:ea typeface="ChronicleDisplay-Roman"/>
                <a:cs typeface="ChronicleDisplay-Roman"/>
              </a:rPr>
              <a:t>Aktivera de samverkansnätverk som finns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sv-SE" sz="2000" dirty="0">
                <a:solidFill>
                  <a:schemeClr val="tx1"/>
                </a:solidFill>
              </a:rPr>
              <a:t>Tydliggör gemensamt vem som gör vad (ned till individnivå)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sv-SE" sz="2000" dirty="0">
                <a:solidFill>
                  <a:schemeClr val="tx1"/>
                </a:solidFill>
              </a:rPr>
              <a:t>Finns stöd till särskilt utsatta riskgrupper: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sv-SE" sz="2000" dirty="0">
                <a:solidFill>
                  <a:schemeClr val="tx1"/>
                </a:solidFill>
              </a:rPr>
              <a:t>Personer med svår psykisk sjukdom och tidigare suicidförsök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sv-SE" sz="2000" dirty="0">
                <a:solidFill>
                  <a:schemeClr val="tx1"/>
                </a:solidFill>
              </a:rPr>
              <a:t>Närstående till personer med psykisk sjukdom eller som genomfört suicid/suicidförsök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sv-SE" sz="2000" dirty="0">
                <a:solidFill>
                  <a:schemeClr val="tx1"/>
                </a:solidFill>
              </a:rPr>
              <a:t>Personer i arbetslöshet och ekonomiska bekymmer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9E066-A242-444B-8612-3C0DBAF587D2}"/>
              </a:ext>
            </a:extLst>
          </p:cNvPr>
          <p:cNvSpPr/>
          <p:nvPr/>
        </p:nvSpPr>
        <p:spPr>
          <a:xfrm>
            <a:off x="-1095151" y="2052082"/>
            <a:ext cx="7191152" cy="27857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5C5A473F-869B-4DBC-BEF0-25A773A4A668}"/>
              </a:ext>
            </a:extLst>
          </p:cNvPr>
          <p:cNvSpPr/>
          <p:nvPr/>
        </p:nvSpPr>
        <p:spPr>
          <a:xfrm>
            <a:off x="5061560" y="1477924"/>
            <a:ext cx="1615676" cy="3952454"/>
          </a:xfrm>
          <a:prstGeom prst="chevron">
            <a:avLst>
              <a:gd name="adj" fmla="val 51676"/>
            </a:avLst>
          </a:prstGeom>
          <a:solidFill>
            <a:schemeClr val="accent2">
              <a:alpha val="28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16CFB-68C5-423F-908B-192C5AB36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1129"/>
            <a:ext cx="11336784" cy="714501"/>
          </a:xfrm>
        </p:spPr>
        <p:txBody>
          <a:bodyPr/>
          <a:lstStyle/>
          <a:p>
            <a:r>
              <a:rPr lang="sv-SE" dirty="0"/>
              <a:t>Checklista – Suicidprevention ligger redan nu uppe på SKR:s webb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B6D79-E16B-4AE0-AAE1-DA7BFDC720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8" t="19068" r="63307" b="17276"/>
          <a:stretch/>
        </p:blipFill>
        <p:spPr>
          <a:xfrm>
            <a:off x="382516" y="2371059"/>
            <a:ext cx="1532373" cy="2139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ED09E-6863-480F-890E-4B0BB79E5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0" t="18638" r="36855" b="17132"/>
          <a:stretch/>
        </p:blipFill>
        <p:spPr>
          <a:xfrm>
            <a:off x="2119719" y="2371059"/>
            <a:ext cx="1513915" cy="2139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5CB311-86EC-416C-8C2B-F1E1EE0683BE}"/>
              </a:ext>
            </a:extLst>
          </p:cNvPr>
          <p:cNvGrpSpPr/>
          <p:nvPr/>
        </p:nvGrpSpPr>
        <p:grpSpPr>
          <a:xfrm>
            <a:off x="10815807" y="741161"/>
            <a:ext cx="1008729" cy="1008730"/>
            <a:chOff x="9271104" y="2420270"/>
            <a:chExt cx="1008729" cy="100873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5AB773-5877-4482-A4E1-CDEDE1B6FE80}"/>
                </a:ext>
              </a:extLst>
            </p:cNvPr>
            <p:cNvSpPr/>
            <p:nvPr/>
          </p:nvSpPr>
          <p:spPr>
            <a:xfrm>
              <a:off x="9271104" y="2420270"/>
              <a:ext cx="1008729" cy="10087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1329CA5-C0D5-4ED3-8BBE-A37B4EB3A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416497" y="2565664"/>
              <a:ext cx="717943" cy="71794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61B1F7-E36F-4CB5-B009-9738A503F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76" t="24465" r="68605" b="17489"/>
          <a:stretch/>
        </p:blipFill>
        <p:spPr>
          <a:xfrm>
            <a:off x="3838328" y="2371058"/>
            <a:ext cx="1512078" cy="2139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A453B9-F0C4-4797-9C36-CC67D4DF2D2F}"/>
              </a:ext>
            </a:extLst>
          </p:cNvPr>
          <p:cNvSpPr txBox="1"/>
          <p:nvPr/>
        </p:nvSpPr>
        <p:spPr>
          <a:xfrm>
            <a:off x="6778332" y="949326"/>
            <a:ext cx="2566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/>
              <a:t>Exempel på innehåll: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601CA-489E-4DB3-A551-8532486FD8A9}"/>
              </a:ext>
            </a:extLst>
          </p:cNvPr>
          <p:cNvSpPr txBox="1"/>
          <p:nvPr/>
        </p:nvSpPr>
        <p:spPr>
          <a:xfrm>
            <a:off x="107621" y="5549739"/>
            <a:ext cx="3614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/>
              <a:t>Checklistan hittar du på: </a:t>
            </a:r>
          </a:p>
          <a:p>
            <a:pPr algn="ctr"/>
            <a:r>
              <a:rPr lang="sv-SE" sz="1400" b="1" dirty="0">
                <a:hlinkClick r:id="rId6"/>
              </a:rPr>
              <a:t>www.skr.se/halsasjukvard/psykiskhalsa/kraftsamlingpsykiskhalsa/hallbarastod/</a:t>
            </a:r>
            <a:r>
              <a:rPr lang="sv-SE" sz="1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528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AD9CCE2-0055-49DF-ABC6-5DE591461F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AD9CCE2-0055-49DF-ABC6-5DE591461F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82D0F64-31E6-4757-92BC-F755B0B68C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EFF31C-8919-4461-8250-4BB9C9013896}"/>
              </a:ext>
            </a:extLst>
          </p:cNvPr>
          <p:cNvSpPr/>
          <p:nvPr/>
        </p:nvSpPr>
        <p:spPr>
          <a:xfrm>
            <a:off x="382975" y="1061095"/>
            <a:ext cx="3665555" cy="54957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Ett mer hälsofrämjande samhälle och levnadssätt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2E9F3F-AAF8-466F-AFA7-F4B1838064F2}"/>
              </a:ext>
            </a:extLst>
          </p:cNvPr>
          <p:cNvSpPr/>
          <p:nvPr/>
        </p:nvSpPr>
        <p:spPr>
          <a:xfrm>
            <a:off x="4225613" y="1061095"/>
            <a:ext cx="3740775" cy="54957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2. Individer som är rustade för att nå sin fulla potential och välmående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FE15D42-686D-4E21-8E4B-489AD27ABC82}"/>
              </a:ext>
            </a:extLst>
          </p:cNvPr>
          <p:cNvSpPr/>
          <p:nvPr/>
        </p:nvSpPr>
        <p:spPr>
          <a:xfrm>
            <a:off x="382977" y="1631594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 Mediabild och psykisk hälsa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8E0F9-6E76-4635-AF13-A6F278F1E607}"/>
              </a:ext>
            </a:extLst>
          </p:cNvPr>
          <p:cNvSpPr/>
          <p:nvPr/>
        </p:nvSpPr>
        <p:spPr>
          <a:xfrm>
            <a:off x="382976" y="4291900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1.5 Arbetsliv för personer med psykiatriska tillstånd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C37C65-9923-4EF0-BA2D-E02420842D8F}"/>
              </a:ext>
            </a:extLst>
          </p:cNvPr>
          <p:cNvSpPr/>
          <p:nvPr/>
        </p:nvSpPr>
        <p:spPr>
          <a:xfrm>
            <a:off x="382977" y="2296671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1.2 Urbaniseringskonsekvenser i stad och land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8645CD-A617-4266-A511-5C3A4EF66D7C}"/>
              </a:ext>
            </a:extLst>
          </p:cNvPr>
          <p:cNvSpPr/>
          <p:nvPr/>
        </p:nvSpPr>
        <p:spPr>
          <a:xfrm>
            <a:off x="382977" y="3626823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 Meningsskapande i en sekulär tid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9D24327-5579-4FA8-BBFB-BD6ACA38C615}"/>
              </a:ext>
            </a:extLst>
          </p:cNvPr>
          <p:cNvSpPr/>
          <p:nvPr/>
        </p:nvSpPr>
        <p:spPr>
          <a:xfrm>
            <a:off x="382977" y="2961747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1.3 Samhällsdiskussion om sociala medier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41597F-A058-4192-A565-8FD24B9FC6E3}"/>
              </a:ext>
            </a:extLst>
          </p:cNvPr>
          <p:cNvSpPr/>
          <p:nvPr/>
        </p:nvSpPr>
        <p:spPr>
          <a:xfrm>
            <a:off x="382976" y="5622051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1.7 Samhällsmobilisering för narkotika prevention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88F328-DD9D-4A88-82FA-CDD2CD4B6135}"/>
              </a:ext>
            </a:extLst>
          </p:cNvPr>
          <p:cNvSpPr/>
          <p:nvPr/>
        </p:nvSpPr>
        <p:spPr>
          <a:xfrm>
            <a:off x="382976" y="4956976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1.6 Framtidstro i samhällsdiskussionen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AF82D1-F4C1-4218-A4A9-7A332BF4CDF2}"/>
              </a:ext>
            </a:extLst>
          </p:cNvPr>
          <p:cNvSpPr/>
          <p:nvPr/>
        </p:nvSpPr>
        <p:spPr>
          <a:xfrm>
            <a:off x="4296000" y="1631966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2.1 Fungerande skolgång för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barn och unga med NPF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533D27F-E247-430A-AFB8-4785BDEF6387}"/>
              </a:ext>
            </a:extLst>
          </p:cNvPr>
          <p:cNvSpPr/>
          <p:nvPr/>
        </p:nvSpPr>
        <p:spPr>
          <a:xfrm>
            <a:off x="4296000" y="2297703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2.2 Etisk stress i arbetslivet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A78A68-6DB6-4B03-A3B5-6B84F3E34036}"/>
              </a:ext>
            </a:extLst>
          </p:cNvPr>
          <p:cNvSpPr/>
          <p:nvPr/>
        </p:nvSpPr>
        <p:spPr>
          <a:xfrm>
            <a:off x="4296000" y="3629177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2.4 Rusta barn och unga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CAB0ACF-9D81-45F5-BC5B-A06E705DF421}"/>
              </a:ext>
            </a:extLst>
          </p:cNvPr>
          <p:cNvSpPr/>
          <p:nvPr/>
        </p:nvSpPr>
        <p:spPr>
          <a:xfrm>
            <a:off x="4296000" y="4294914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2.5 Ofrivillig ensamhet bland äldre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F7BCA5-6A8A-4216-AB89-B96C89FF1F85}"/>
              </a:ext>
            </a:extLst>
          </p:cNvPr>
          <p:cNvSpPr/>
          <p:nvPr/>
        </p:nvSpPr>
        <p:spPr>
          <a:xfrm>
            <a:off x="4296000" y="2963440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D3EFFD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2.3 Huskurer för psykisk hälsa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F54AEF8-FFD3-4635-8A8B-E3F92AD3B264}"/>
              </a:ext>
            </a:extLst>
          </p:cNvPr>
          <p:cNvSpPr/>
          <p:nvPr/>
        </p:nvSpPr>
        <p:spPr>
          <a:xfrm>
            <a:off x="4296000" y="4960650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A9D08E"/>
          </a:solidFill>
          <a:ln w="19050" cmpd="sng">
            <a:solidFill>
              <a:srgbClr val="A9D08E"/>
            </a:solidFill>
            <a:prstDash val="solid"/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2.6 Miljö och fysisk aktivitet för psykisk hälsa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77833D-A447-46CE-A656-57D73D595F36}"/>
              </a:ext>
            </a:extLst>
          </p:cNvPr>
          <p:cNvSpPr/>
          <p:nvPr/>
        </p:nvSpPr>
        <p:spPr>
          <a:xfrm>
            <a:off x="4296000" y="5626387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D3EFFD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2.7 Hälsofrämjande digitalt liv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DAD97A8-0795-4D23-84D1-EFC73E939252}"/>
              </a:ext>
            </a:extLst>
          </p:cNvPr>
          <p:cNvSpPr/>
          <p:nvPr/>
        </p:nvSpPr>
        <p:spPr>
          <a:xfrm>
            <a:off x="8221724" y="4960650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A9D08E"/>
          </a:solidFill>
          <a:ln w="19050" cmpd="sng">
            <a:solidFill>
              <a:srgbClr val="A9D08E"/>
            </a:solidFill>
            <a:prstDash val="solid"/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3.6 Migration och psykisk hälsa</a:t>
            </a:r>
            <a:endParaRPr lang="sv-SE" sz="16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BBE265C-DF66-43B1-A4C2-67C7B9FD717E}"/>
              </a:ext>
            </a:extLst>
          </p:cNvPr>
          <p:cNvSpPr/>
          <p:nvPr/>
        </p:nvSpPr>
        <p:spPr>
          <a:xfrm>
            <a:off x="8221724" y="2297703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D3EFFD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3.2 </a:t>
            </a: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Smart tillgänglighet till hjälp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EB6AC75-09AA-46BC-A8CE-C4BFD7AAB404}"/>
              </a:ext>
            </a:extLst>
          </p:cNvPr>
          <p:cNvSpPr/>
          <p:nvPr/>
        </p:nvSpPr>
        <p:spPr>
          <a:xfrm>
            <a:off x="8221724" y="3629176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3.4 </a:t>
            </a: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Utökat anhörigstöd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AD75C70-A98A-4A23-868F-54ADF51FA2DD}"/>
              </a:ext>
            </a:extLst>
          </p:cNvPr>
          <p:cNvSpPr/>
          <p:nvPr/>
        </p:nvSpPr>
        <p:spPr>
          <a:xfrm>
            <a:off x="8221724" y="4294913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3.5 </a:t>
            </a: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Ändamålsenliga insatser för äldre med psykiatriska problem</a:t>
            </a:r>
            <a:endParaRPr kumimoji="0" lang="sv-SE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0D965A-290B-49BB-8BE8-F02868B062D4}"/>
              </a:ext>
            </a:extLst>
          </p:cNvPr>
          <p:cNvSpPr/>
          <p:nvPr/>
        </p:nvSpPr>
        <p:spPr>
          <a:xfrm>
            <a:off x="8221724" y="2963439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3.3 </a:t>
            </a: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Lokalt stöd för utsatta områden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0B10A8-2C07-45EC-ADA9-98C3802C1832}"/>
              </a:ext>
            </a:extLst>
          </p:cNvPr>
          <p:cNvSpPr/>
          <p:nvPr/>
        </p:nvSpPr>
        <p:spPr>
          <a:xfrm>
            <a:off x="8221724" y="1631966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3.1 Hela samhällets suicidprevention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BD865E-20E6-4929-A331-03F9DC78D469}"/>
              </a:ext>
            </a:extLst>
          </p:cNvPr>
          <p:cNvSpPr/>
          <p:nvPr/>
        </p:nvSpPr>
        <p:spPr>
          <a:xfrm>
            <a:off x="8080949" y="1061095"/>
            <a:ext cx="3740775" cy="549575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3. Hållbara stöd till de som behöver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C710EF6-952E-472A-9283-7D66F395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110392"/>
            <a:ext cx="11336784" cy="714501"/>
          </a:xfrm>
        </p:spPr>
        <p:txBody>
          <a:bodyPr/>
          <a:lstStyle/>
          <a:p>
            <a:r>
              <a:rPr lang="sv-SE" dirty="0"/>
              <a:t>Intresset för att starta upp ytterligare delarenor </a:t>
            </a:r>
            <a:br>
              <a:rPr lang="sv-SE" dirty="0"/>
            </a:br>
            <a:r>
              <a:rPr lang="sv-SE" dirty="0"/>
              <a:t>har varit stort, och en helt ny delarena planeras!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A7D5DF1-5D9F-4385-9F59-D21D0A4F2421}"/>
              </a:ext>
            </a:extLst>
          </p:cNvPr>
          <p:cNvSpPr/>
          <p:nvPr/>
        </p:nvSpPr>
        <p:spPr>
          <a:xfrm>
            <a:off x="9239905" y="119796"/>
            <a:ext cx="915753" cy="714501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108000" rIns="36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Ej uppstartad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DF331F0-2605-4655-992F-D9F1C8EB2DFD}"/>
              </a:ext>
            </a:extLst>
          </p:cNvPr>
          <p:cNvSpPr/>
          <p:nvPr/>
        </p:nvSpPr>
        <p:spPr>
          <a:xfrm>
            <a:off x="10241398" y="119796"/>
            <a:ext cx="915753" cy="714501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108000" rIns="36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Uppstartad</a:t>
            </a:r>
          </a:p>
        </p:txBody>
      </p:sp>
      <p:pic>
        <p:nvPicPr>
          <p:cNvPr id="38" name="Graphic 37" descr="Gears">
            <a:extLst>
              <a:ext uri="{FF2B5EF4-FFF2-40B4-BE49-F238E27FC236}">
                <a16:creationId xmlns:a16="http://schemas.microsoft.com/office/drawing/2014/main" id="{6C456940-C319-499F-B169-3257D73211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25776" y="5825856"/>
            <a:ext cx="457200" cy="417977"/>
          </a:xfrm>
          <a:prstGeom prst="rect">
            <a:avLst/>
          </a:prstGeom>
        </p:spPr>
      </p:pic>
      <p:pic>
        <p:nvPicPr>
          <p:cNvPr id="40" name="Graphic 39" descr="Gears">
            <a:extLst>
              <a:ext uri="{FF2B5EF4-FFF2-40B4-BE49-F238E27FC236}">
                <a16:creationId xmlns:a16="http://schemas.microsoft.com/office/drawing/2014/main" id="{E9064B4D-5BD3-4488-B8C0-DB46F7FDDC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66712" y="1835001"/>
            <a:ext cx="457200" cy="417977"/>
          </a:xfrm>
          <a:prstGeom prst="rect">
            <a:avLst/>
          </a:prstGeom>
        </p:spPr>
      </p:pic>
      <p:pic>
        <p:nvPicPr>
          <p:cNvPr id="51" name="Graphic 50" descr="Gears">
            <a:extLst>
              <a:ext uri="{FF2B5EF4-FFF2-40B4-BE49-F238E27FC236}">
                <a16:creationId xmlns:a16="http://schemas.microsoft.com/office/drawing/2014/main" id="{F69C657B-70E4-457A-B2B4-431C36A06D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81487" y="1807589"/>
            <a:ext cx="457200" cy="417977"/>
          </a:xfrm>
          <a:prstGeom prst="rect">
            <a:avLst/>
          </a:prstGeom>
        </p:spPr>
      </p:pic>
      <p:pic>
        <p:nvPicPr>
          <p:cNvPr id="52" name="Graphic 51" descr="Gears">
            <a:extLst>
              <a:ext uri="{FF2B5EF4-FFF2-40B4-BE49-F238E27FC236}">
                <a16:creationId xmlns:a16="http://schemas.microsoft.com/office/drawing/2014/main" id="{499E13A8-A46C-4E0C-B323-B554A4A2539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617848" y="96081"/>
            <a:ext cx="325579" cy="297648"/>
          </a:xfrm>
          <a:prstGeom prst="rect">
            <a:avLst/>
          </a:prstGeom>
        </p:spPr>
      </p:pic>
      <p:pic>
        <p:nvPicPr>
          <p:cNvPr id="46" name="Graphic 45" descr="Gears">
            <a:extLst>
              <a:ext uri="{FF2B5EF4-FFF2-40B4-BE49-F238E27FC236}">
                <a16:creationId xmlns:a16="http://schemas.microsoft.com/office/drawing/2014/main" id="{3DCDF0D1-6D41-4B2D-BBED-981EF98301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334448" y="2476990"/>
            <a:ext cx="457200" cy="417977"/>
          </a:xfrm>
          <a:prstGeom prst="rect">
            <a:avLst/>
          </a:prstGeom>
        </p:spPr>
      </p:pic>
      <p:pic>
        <p:nvPicPr>
          <p:cNvPr id="47" name="Graphic 46" descr="Gears">
            <a:extLst>
              <a:ext uri="{FF2B5EF4-FFF2-40B4-BE49-F238E27FC236}">
                <a16:creationId xmlns:a16="http://schemas.microsoft.com/office/drawing/2014/main" id="{0B1785EB-6E83-4DB2-98B5-7E6320DC3C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25776" y="3835361"/>
            <a:ext cx="457200" cy="417977"/>
          </a:xfrm>
          <a:prstGeom prst="rect">
            <a:avLst/>
          </a:prstGeom>
        </p:spPr>
      </p:pic>
      <p:pic>
        <p:nvPicPr>
          <p:cNvPr id="53" name="Graphic 52" descr="Gears">
            <a:extLst>
              <a:ext uri="{FF2B5EF4-FFF2-40B4-BE49-F238E27FC236}">
                <a16:creationId xmlns:a16="http://schemas.microsoft.com/office/drawing/2014/main" id="{66A6D699-0E5B-47B7-870A-BD9B22BF68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66712" y="5796905"/>
            <a:ext cx="457200" cy="417977"/>
          </a:xfrm>
          <a:prstGeom prst="rect">
            <a:avLst/>
          </a:prstGeom>
        </p:spPr>
      </p:pic>
      <p:pic>
        <p:nvPicPr>
          <p:cNvPr id="54" name="Graphic 53" descr="Gears">
            <a:extLst>
              <a:ext uri="{FF2B5EF4-FFF2-40B4-BE49-F238E27FC236}">
                <a16:creationId xmlns:a16="http://schemas.microsoft.com/office/drawing/2014/main" id="{A1FAFC89-1030-496E-A1F1-44AFF0EF9F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66712" y="3149702"/>
            <a:ext cx="457200" cy="417977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70CBD37-5870-478E-8F27-9F719DF8DBD2}"/>
              </a:ext>
            </a:extLst>
          </p:cNvPr>
          <p:cNvSpPr/>
          <p:nvPr/>
        </p:nvSpPr>
        <p:spPr>
          <a:xfrm>
            <a:off x="11242892" y="119796"/>
            <a:ext cx="915753" cy="714501"/>
          </a:xfrm>
          <a:prstGeom prst="roundRect">
            <a:avLst>
              <a:gd name="adj" fmla="val 27560"/>
            </a:avLst>
          </a:prstGeom>
          <a:solidFill>
            <a:srgbClr val="A9D08E"/>
          </a:solidFill>
          <a:ln w="19050" cmpd="sng">
            <a:solidFill>
              <a:srgbClr val="A9D08E"/>
            </a:solidFill>
          </a:ln>
        </p:spPr>
        <p:txBody>
          <a:bodyPr wrap="square" lIns="36000" tIns="108000" rIns="36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50" b="1" dirty="0">
                <a:solidFill>
                  <a:prstClr val="black"/>
                </a:solidFill>
                <a:latin typeface="Arial"/>
              </a:rPr>
              <a:t>U</a:t>
            </a:r>
            <a:r>
              <a:rPr kumimoji="0" lang="sv-SE" sz="1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ppstart</a:t>
            </a: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planerad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E8F8C62-E916-4034-B744-3AAD258D5DA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431919" y="5226034"/>
            <a:ext cx="372381" cy="3723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D90EE59-145B-4A57-9FCD-4055047AE1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707058" y="96384"/>
            <a:ext cx="372381" cy="372381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9D186EE-DC66-4F74-9EE7-11D116EDE63E}"/>
              </a:ext>
            </a:extLst>
          </p:cNvPr>
          <p:cNvSpPr/>
          <p:nvPr/>
        </p:nvSpPr>
        <p:spPr>
          <a:xfrm>
            <a:off x="8221724" y="5626387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A9D08E"/>
          </a:solidFill>
          <a:ln w="19050" cmpd="sng">
            <a:solidFill>
              <a:srgbClr val="A9D08E"/>
            </a:solidFill>
            <a:prstDash val="solid"/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 dirty="0">
                <a:solidFill>
                  <a:prstClr val="black"/>
                </a:solidFill>
                <a:latin typeface="Arial"/>
              </a:rPr>
              <a:t>1.8 Ny delarena!</a:t>
            </a:r>
            <a:endParaRPr kumimoji="0" lang="sv-S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AA603293-A354-4643-ACC2-395CC3F8416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328386" y="5226034"/>
            <a:ext cx="372381" cy="37238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44BA508E-275B-4429-8CB3-48348CBA0AD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328386" y="5749117"/>
            <a:ext cx="372381" cy="3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33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634565D-2E7B-4D3D-80C1-3A87811B31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634565D-2E7B-4D3D-80C1-3A87811B31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108008D-D9CE-4D20-866F-8FEEAEC6A0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D0D01-653C-4475-BFDE-4C0AAD18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arbetar nu med att sammanställa Kraftsamlingens verktyg och erfarenheter i en metodhandbok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C381A-9E99-4BC9-B7C8-E0C1B1947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73" y="1576762"/>
            <a:ext cx="3648000" cy="20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905A3-C4E3-4D0C-B490-188AE1D250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3350" y="1576762"/>
            <a:ext cx="3648000" cy="20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E0690-8405-4971-AA7C-D1E3455BA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171" y="3930886"/>
            <a:ext cx="3648002" cy="20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ECB9D5-C935-4B1B-9B7C-5479A9262B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3350" y="3930886"/>
            <a:ext cx="3648000" cy="20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74299-4786-4879-A6C6-9DC1B8F463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6527" y="3930886"/>
            <a:ext cx="3648000" cy="20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5052C0-8343-4C0C-9041-B5906BE0D0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6527" y="1576762"/>
            <a:ext cx="3648000" cy="205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FF9224-FED3-4974-BCFF-392848A65E85}"/>
              </a:ext>
            </a:extLst>
          </p:cNvPr>
          <p:cNvSpPr txBox="1"/>
          <p:nvPr/>
        </p:nvSpPr>
        <p:spPr>
          <a:xfrm>
            <a:off x="363985" y="1111733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/>
              <a:t>Illustrativa exempel:</a:t>
            </a:r>
          </a:p>
        </p:txBody>
      </p:sp>
    </p:spTree>
    <p:extLst>
      <p:ext uri="{BB962C8B-B14F-4D97-AF65-F5344CB8AC3E}">
        <p14:creationId xmlns:p14="http://schemas.microsoft.com/office/powerpoint/2010/main" val="2694794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AF0E98-EF29-4753-A213-E08C98736906}"/>
              </a:ext>
            </a:extLst>
          </p:cNvPr>
          <p:cNvSpPr/>
          <p:nvPr/>
        </p:nvSpPr>
        <p:spPr>
          <a:xfrm>
            <a:off x="6273617" y="1244523"/>
            <a:ext cx="3491626" cy="1736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Uppstart av nya nationella delarenor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0BAF893-7FE9-43FA-B669-D1071B7DCE60}"/>
              </a:ext>
            </a:extLst>
          </p:cNvPr>
          <p:cNvSpPr/>
          <p:nvPr/>
        </p:nvSpPr>
        <p:spPr>
          <a:xfrm>
            <a:off x="6273617" y="4108206"/>
            <a:ext cx="3491626" cy="1736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Uppstart av nya lokala kraftsamlingar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39354-AF31-431F-AB40-BA499BC9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4" y="266948"/>
            <a:ext cx="11562545" cy="714501"/>
          </a:xfrm>
        </p:spPr>
        <p:txBody>
          <a:bodyPr/>
          <a:lstStyle/>
          <a:p>
            <a:r>
              <a:rPr lang="sv-SE" dirty="0"/>
              <a:t>Alla är välkomna att </a:t>
            </a:r>
            <a:r>
              <a:rPr lang="sv-SE"/>
              <a:t>delta i </a:t>
            </a:r>
            <a:r>
              <a:rPr lang="sv-SE" dirty="0"/>
              <a:t>kraftsamlingen – och har </a:t>
            </a:r>
            <a:r>
              <a:rPr lang="sv-SE"/>
              <a:t>med metodhandboken</a:t>
            </a:r>
            <a:br>
              <a:rPr lang="sv-SE"/>
            </a:br>
            <a:r>
              <a:rPr lang="sv-SE"/>
              <a:t> </a:t>
            </a:r>
            <a:r>
              <a:rPr lang="sv-SE" dirty="0"/>
              <a:t>en verktygslåda för att vara med och driva sina hjärtefrågor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46A2C8-B62E-4CE8-A27D-234929C1A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2788" y="1496613"/>
            <a:ext cx="3347269" cy="334726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0136060-C653-4608-B4EB-56737F0B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4117864">
            <a:off x="3798285" y="3265038"/>
            <a:ext cx="2549851" cy="254985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3458478-1160-405B-AFAB-9547454BE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3290912" y="1429538"/>
            <a:ext cx="2549851" cy="2549851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2BE1E12-9450-404B-9907-32B3DACD51DC}"/>
              </a:ext>
            </a:extLst>
          </p:cNvPr>
          <p:cNvGrpSpPr/>
          <p:nvPr/>
        </p:nvGrpSpPr>
        <p:grpSpPr>
          <a:xfrm>
            <a:off x="10919600" y="5373410"/>
            <a:ext cx="857250" cy="776763"/>
            <a:chOff x="7122856" y="1845886"/>
            <a:chExt cx="857250" cy="776763"/>
          </a:xfrm>
          <a:solidFill>
            <a:srgbClr val="B5E4FB"/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64E723B-338D-4CCB-834E-CD03C0293B67}"/>
                </a:ext>
              </a:extLst>
            </p:cNvPr>
            <p:cNvSpPr/>
            <p:nvPr/>
          </p:nvSpPr>
          <p:spPr>
            <a:xfrm>
              <a:off x="7122856" y="1845886"/>
              <a:ext cx="857250" cy="776763"/>
            </a:xfrm>
            <a:custGeom>
              <a:avLst/>
              <a:gdLst>
                <a:gd name="connsiteX0" fmla="*/ 843439 w 857250"/>
                <a:gd name="connsiteY0" fmla="*/ 540068 h 776763"/>
                <a:gd name="connsiteX1" fmla="*/ 857250 w 857250"/>
                <a:gd name="connsiteY1" fmla="*/ 428625 h 776763"/>
                <a:gd name="connsiteX2" fmla="*/ 731520 w 857250"/>
                <a:gd name="connsiteY2" fmla="*/ 125254 h 776763"/>
                <a:gd name="connsiteX3" fmla="*/ 428625 w 857250"/>
                <a:gd name="connsiteY3" fmla="*/ 0 h 776763"/>
                <a:gd name="connsiteX4" fmla="*/ 348139 w 857250"/>
                <a:gd name="connsiteY4" fmla="*/ 6667 h 776763"/>
                <a:gd name="connsiteX5" fmla="*/ 125254 w 857250"/>
                <a:gd name="connsiteY5" fmla="*/ 125254 h 776763"/>
                <a:gd name="connsiteX6" fmla="*/ 0 w 857250"/>
                <a:gd name="connsiteY6" fmla="*/ 428625 h 776763"/>
                <a:gd name="connsiteX7" fmla="*/ 12859 w 857250"/>
                <a:gd name="connsiteY7" fmla="*/ 537686 h 776763"/>
                <a:gd name="connsiteX8" fmla="*/ 35719 w 857250"/>
                <a:gd name="connsiteY8" fmla="*/ 511016 h 776763"/>
                <a:gd name="connsiteX9" fmla="*/ 180023 w 857250"/>
                <a:gd name="connsiteY9" fmla="*/ 451485 h 776763"/>
                <a:gd name="connsiteX10" fmla="*/ 323850 w 857250"/>
                <a:gd name="connsiteY10" fmla="*/ 511016 h 776763"/>
                <a:gd name="connsiteX11" fmla="*/ 347663 w 857250"/>
                <a:gd name="connsiteY11" fmla="*/ 539115 h 776763"/>
                <a:gd name="connsiteX12" fmla="*/ 348139 w 857250"/>
                <a:gd name="connsiteY12" fmla="*/ 538163 h 776763"/>
                <a:gd name="connsiteX13" fmla="*/ 371475 w 857250"/>
                <a:gd name="connsiteY13" fmla="*/ 511016 h 776763"/>
                <a:gd name="connsiteX14" fmla="*/ 515779 w 857250"/>
                <a:gd name="connsiteY14" fmla="*/ 451485 h 776763"/>
                <a:gd name="connsiteX15" fmla="*/ 659606 w 857250"/>
                <a:gd name="connsiteY15" fmla="*/ 511016 h 776763"/>
                <a:gd name="connsiteX16" fmla="*/ 683895 w 857250"/>
                <a:gd name="connsiteY16" fmla="*/ 540068 h 776763"/>
                <a:gd name="connsiteX17" fmla="*/ 719138 w 857250"/>
                <a:gd name="connsiteY17" fmla="*/ 654844 h 776763"/>
                <a:gd name="connsiteX18" fmla="*/ 679133 w 857250"/>
                <a:gd name="connsiteY18" fmla="*/ 776764 h 776763"/>
                <a:gd name="connsiteX19" fmla="*/ 682466 w 857250"/>
                <a:gd name="connsiteY19" fmla="*/ 774383 h 776763"/>
                <a:gd name="connsiteX20" fmla="*/ 731520 w 857250"/>
                <a:gd name="connsiteY20" fmla="*/ 731520 h 776763"/>
                <a:gd name="connsiteX21" fmla="*/ 843439 w 857250"/>
                <a:gd name="connsiteY21" fmla="*/ 540068 h 776763"/>
                <a:gd name="connsiteX22" fmla="*/ 200978 w 857250"/>
                <a:gd name="connsiteY22" fmla="*/ 631508 h 776763"/>
                <a:gd name="connsiteX23" fmla="*/ 208598 w 857250"/>
                <a:gd name="connsiteY23" fmla="*/ 613410 h 776763"/>
                <a:gd name="connsiteX24" fmla="*/ 200978 w 857250"/>
                <a:gd name="connsiteY24" fmla="*/ 595313 h 776763"/>
                <a:gd name="connsiteX25" fmla="*/ 182880 w 857250"/>
                <a:gd name="connsiteY25" fmla="*/ 587693 h 776763"/>
                <a:gd name="connsiteX26" fmla="*/ 164783 w 857250"/>
                <a:gd name="connsiteY26" fmla="*/ 595313 h 776763"/>
                <a:gd name="connsiteX27" fmla="*/ 157163 w 857250"/>
                <a:gd name="connsiteY27" fmla="*/ 613410 h 776763"/>
                <a:gd name="connsiteX28" fmla="*/ 164783 w 857250"/>
                <a:gd name="connsiteY28" fmla="*/ 631508 h 776763"/>
                <a:gd name="connsiteX29" fmla="*/ 182880 w 857250"/>
                <a:gd name="connsiteY29" fmla="*/ 639128 h 776763"/>
                <a:gd name="connsiteX30" fmla="*/ 200978 w 857250"/>
                <a:gd name="connsiteY30" fmla="*/ 631508 h 776763"/>
                <a:gd name="connsiteX31" fmla="*/ 531971 w 857250"/>
                <a:gd name="connsiteY31" fmla="*/ 631508 h 776763"/>
                <a:gd name="connsiteX32" fmla="*/ 539591 w 857250"/>
                <a:gd name="connsiteY32" fmla="*/ 613410 h 776763"/>
                <a:gd name="connsiteX33" fmla="*/ 531971 w 857250"/>
                <a:gd name="connsiteY33" fmla="*/ 595313 h 776763"/>
                <a:gd name="connsiteX34" fmla="*/ 513874 w 857250"/>
                <a:gd name="connsiteY34" fmla="*/ 587693 h 776763"/>
                <a:gd name="connsiteX35" fmla="*/ 495776 w 857250"/>
                <a:gd name="connsiteY35" fmla="*/ 595313 h 776763"/>
                <a:gd name="connsiteX36" fmla="*/ 488156 w 857250"/>
                <a:gd name="connsiteY36" fmla="*/ 613410 h 776763"/>
                <a:gd name="connsiteX37" fmla="*/ 495776 w 857250"/>
                <a:gd name="connsiteY37" fmla="*/ 631508 h 776763"/>
                <a:gd name="connsiteX38" fmla="*/ 513874 w 857250"/>
                <a:gd name="connsiteY38" fmla="*/ 639128 h 776763"/>
                <a:gd name="connsiteX39" fmla="*/ 531971 w 857250"/>
                <a:gd name="connsiteY39" fmla="*/ 631508 h 77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57250" h="776763">
                  <a:moveTo>
                    <a:pt x="843439" y="540068"/>
                  </a:moveTo>
                  <a:cubicBezTo>
                    <a:pt x="852647" y="504793"/>
                    <a:pt x="857250" y="467645"/>
                    <a:pt x="857250" y="428625"/>
                  </a:cubicBezTo>
                  <a:cubicBezTo>
                    <a:pt x="857250" y="310198"/>
                    <a:pt x="815340" y="209074"/>
                    <a:pt x="731520" y="125254"/>
                  </a:cubicBezTo>
                  <a:cubicBezTo>
                    <a:pt x="647700" y="41751"/>
                    <a:pt x="546735" y="0"/>
                    <a:pt x="428625" y="0"/>
                  </a:cubicBezTo>
                  <a:cubicBezTo>
                    <a:pt x="400845" y="0"/>
                    <a:pt x="374016" y="2222"/>
                    <a:pt x="348139" y="6667"/>
                  </a:cubicBezTo>
                  <a:cubicBezTo>
                    <a:pt x="263707" y="21809"/>
                    <a:pt x="189412" y="61338"/>
                    <a:pt x="125254" y="125254"/>
                  </a:cubicBezTo>
                  <a:cubicBezTo>
                    <a:pt x="41751" y="209074"/>
                    <a:pt x="0" y="310198"/>
                    <a:pt x="0" y="428625"/>
                  </a:cubicBezTo>
                  <a:cubicBezTo>
                    <a:pt x="0" y="466753"/>
                    <a:pt x="4286" y="503106"/>
                    <a:pt x="12859" y="537686"/>
                  </a:cubicBezTo>
                  <a:cubicBezTo>
                    <a:pt x="19602" y="528403"/>
                    <a:pt x="27222" y="519514"/>
                    <a:pt x="35719" y="511016"/>
                  </a:cubicBezTo>
                  <a:cubicBezTo>
                    <a:pt x="75407" y="471328"/>
                    <a:pt x="123508" y="451485"/>
                    <a:pt x="180023" y="451485"/>
                  </a:cubicBezTo>
                  <a:cubicBezTo>
                    <a:pt x="236220" y="451485"/>
                    <a:pt x="284162" y="471328"/>
                    <a:pt x="323850" y="511016"/>
                  </a:cubicBezTo>
                  <a:cubicBezTo>
                    <a:pt x="332789" y="519955"/>
                    <a:pt x="340727" y="529322"/>
                    <a:pt x="347663" y="539115"/>
                  </a:cubicBezTo>
                  <a:cubicBezTo>
                    <a:pt x="347820" y="538892"/>
                    <a:pt x="347979" y="538574"/>
                    <a:pt x="348139" y="538163"/>
                  </a:cubicBezTo>
                  <a:cubicBezTo>
                    <a:pt x="354947" y="528814"/>
                    <a:pt x="362726" y="519765"/>
                    <a:pt x="371475" y="511016"/>
                  </a:cubicBezTo>
                  <a:cubicBezTo>
                    <a:pt x="411163" y="471328"/>
                    <a:pt x="459264" y="451485"/>
                    <a:pt x="515779" y="451485"/>
                  </a:cubicBezTo>
                  <a:cubicBezTo>
                    <a:pt x="571976" y="451485"/>
                    <a:pt x="619918" y="471328"/>
                    <a:pt x="659606" y="511016"/>
                  </a:cubicBezTo>
                  <a:cubicBezTo>
                    <a:pt x="668844" y="520254"/>
                    <a:pt x="676940" y="529938"/>
                    <a:pt x="683895" y="540068"/>
                  </a:cubicBezTo>
                  <a:cubicBezTo>
                    <a:pt x="707390" y="573467"/>
                    <a:pt x="719138" y="611726"/>
                    <a:pt x="719138" y="654844"/>
                  </a:cubicBezTo>
                  <a:cubicBezTo>
                    <a:pt x="719138" y="701175"/>
                    <a:pt x="705803" y="741816"/>
                    <a:pt x="679133" y="776764"/>
                  </a:cubicBezTo>
                  <a:cubicBezTo>
                    <a:pt x="680245" y="776012"/>
                    <a:pt x="681357" y="775219"/>
                    <a:pt x="682466" y="774383"/>
                  </a:cubicBezTo>
                  <a:cubicBezTo>
                    <a:pt x="699423" y="761553"/>
                    <a:pt x="715774" y="747266"/>
                    <a:pt x="731520" y="731520"/>
                  </a:cubicBezTo>
                  <a:cubicBezTo>
                    <a:pt x="787648" y="675392"/>
                    <a:pt x="824955" y="611575"/>
                    <a:pt x="843439" y="540068"/>
                  </a:cubicBezTo>
                  <a:moveTo>
                    <a:pt x="200978" y="631508"/>
                  </a:moveTo>
                  <a:cubicBezTo>
                    <a:pt x="206057" y="626428"/>
                    <a:pt x="208598" y="620395"/>
                    <a:pt x="208598" y="613410"/>
                  </a:cubicBezTo>
                  <a:cubicBezTo>
                    <a:pt x="208598" y="606425"/>
                    <a:pt x="206057" y="600392"/>
                    <a:pt x="200978" y="595313"/>
                  </a:cubicBezTo>
                  <a:cubicBezTo>
                    <a:pt x="195898" y="590233"/>
                    <a:pt x="189865" y="587693"/>
                    <a:pt x="182880" y="587693"/>
                  </a:cubicBezTo>
                  <a:cubicBezTo>
                    <a:pt x="175895" y="587693"/>
                    <a:pt x="169862" y="590233"/>
                    <a:pt x="164783" y="595313"/>
                  </a:cubicBezTo>
                  <a:cubicBezTo>
                    <a:pt x="159703" y="600392"/>
                    <a:pt x="157163" y="606425"/>
                    <a:pt x="157163" y="613410"/>
                  </a:cubicBezTo>
                  <a:cubicBezTo>
                    <a:pt x="157163" y="620395"/>
                    <a:pt x="159703" y="626428"/>
                    <a:pt x="164783" y="631508"/>
                  </a:cubicBezTo>
                  <a:cubicBezTo>
                    <a:pt x="169862" y="636587"/>
                    <a:pt x="175895" y="639128"/>
                    <a:pt x="182880" y="639128"/>
                  </a:cubicBezTo>
                  <a:cubicBezTo>
                    <a:pt x="189865" y="639128"/>
                    <a:pt x="195898" y="636587"/>
                    <a:pt x="200978" y="631508"/>
                  </a:cubicBezTo>
                  <a:moveTo>
                    <a:pt x="531971" y="631508"/>
                  </a:moveTo>
                  <a:cubicBezTo>
                    <a:pt x="537051" y="626428"/>
                    <a:pt x="539591" y="620395"/>
                    <a:pt x="539591" y="613410"/>
                  </a:cubicBezTo>
                  <a:cubicBezTo>
                    <a:pt x="539591" y="606425"/>
                    <a:pt x="537051" y="600392"/>
                    <a:pt x="531971" y="595313"/>
                  </a:cubicBezTo>
                  <a:cubicBezTo>
                    <a:pt x="526892" y="590233"/>
                    <a:pt x="520858" y="587693"/>
                    <a:pt x="513874" y="587693"/>
                  </a:cubicBezTo>
                  <a:cubicBezTo>
                    <a:pt x="506889" y="587693"/>
                    <a:pt x="500856" y="590233"/>
                    <a:pt x="495776" y="595313"/>
                  </a:cubicBezTo>
                  <a:cubicBezTo>
                    <a:pt x="490697" y="600392"/>
                    <a:pt x="488156" y="606425"/>
                    <a:pt x="488156" y="613410"/>
                  </a:cubicBezTo>
                  <a:cubicBezTo>
                    <a:pt x="488156" y="620395"/>
                    <a:pt x="490697" y="626428"/>
                    <a:pt x="495776" y="631508"/>
                  </a:cubicBezTo>
                  <a:cubicBezTo>
                    <a:pt x="500856" y="636587"/>
                    <a:pt x="506889" y="639128"/>
                    <a:pt x="513874" y="639128"/>
                  </a:cubicBezTo>
                  <a:cubicBezTo>
                    <a:pt x="520858" y="639128"/>
                    <a:pt x="526892" y="636587"/>
                    <a:pt x="531971" y="631508"/>
                  </a:cubicBezTo>
                  <a:close/>
                </a:path>
              </a:pathLst>
            </a:custGeom>
            <a:grpFill/>
            <a:ln w="9525" cap="flat">
              <a:solidFill>
                <a:srgbClr val="B5E4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EBCCBBC-FAAF-4574-9EF2-96F544ED692B}"/>
                </a:ext>
              </a:extLst>
            </p:cNvPr>
            <p:cNvSpPr/>
            <p:nvPr/>
          </p:nvSpPr>
          <p:spPr>
            <a:xfrm rot="1779793">
              <a:off x="7393511" y="2456566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4C5894-5C12-403D-9928-A967FB905BC9}"/>
              </a:ext>
            </a:extLst>
          </p:cNvPr>
          <p:cNvGrpSpPr/>
          <p:nvPr/>
        </p:nvGrpSpPr>
        <p:grpSpPr>
          <a:xfrm>
            <a:off x="9910922" y="3899096"/>
            <a:ext cx="856297" cy="869156"/>
            <a:chOff x="8304944" y="1845886"/>
            <a:chExt cx="856297" cy="869156"/>
          </a:xfrm>
          <a:solidFill>
            <a:srgbClr val="B5E4FB"/>
          </a:solidFill>
        </p:grpSpPr>
        <p:grpSp>
          <p:nvGrpSpPr>
            <p:cNvPr id="46" name="Graphic 17">
              <a:extLst>
                <a:ext uri="{FF2B5EF4-FFF2-40B4-BE49-F238E27FC236}">
                  <a16:creationId xmlns:a16="http://schemas.microsoft.com/office/drawing/2014/main" id="{CCE5558B-3137-4450-925B-A1D2F11EB6E9}"/>
                </a:ext>
              </a:extLst>
            </p:cNvPr>
            <p:cNvGrpSpPr/>
            <p:nvPr/>
          </p:nvGrpSpPr>
          <p:grpSpPr>
            <a:xfrm>
              <a:off x="8304944" y="1845886"/>
              <a:ext cx="856297" cy="869156"/>
              <a:chOff x="8304944" y="1845886"/>
              <a:chExt cx="856297" cy="869156"/>
            </a:xfrm>
            <a:grp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9471F46-8B3E-47B4-A48D-71E3AD8C481A}"/>
                  </a:ext>
                </a:extLst>
              </p:cNvPr>
              <p:cNvSpPr/>
              <p:nvPr/>
            </p:nvSpPr>
            <p:spPr>
              <a:xfrm>
                <a:off x="8462106" y="2433578"/>
                <a:ext cx="382428" cy="51435"/>
              </a:xfrm>
              <a:custGeom>
                <a:avLst/>
                <a:gdLst>
                  <a:gd name="connsiteX0" fmla="*/ 382429 w 382428"/>
                  <a:gd name="connsiteY0" fmla="*/ 25718 h 51435"/>
                  <a:gd name="connsiteX1" fmla="*/ 374809 w 382428"/>
                  <a:gd name="connsiteY1" fmla="*/ 7620 h 51435"/>
                  <a:gd name="connsiteX2" fmla="*/ 356711 w 382428"/>
                  <a:gd name="connsiteY2" fmla="*/ 0 h 51435"/>
                  <a:gd name="connsiteX3" fmla="*/ 338614 w 382428"/>
                  <a:gd name="connsiteY3" fmla="*/ 7620 h 51435"/>
                  <a:gd name="connsiteX4" fmla="*/ 330994 w 382428"/>
                  <a:gd name="connsiteY4" fmla="*/ 25718 h 51435"/>
                  <a:gd name="connsiteX5" fmla="*/ 338614 w 382428"/>
                  <a:gd name="connsiteY5" fmla="*/ 43815 h 51435"/>
                  <a:gd name="connsiteX6" fmla="*/ 356711 w 382428"/>
                  <a:gd name="connsiteY6" fmla="*/ 51435 h 51435"/>
                  <a:gd name="connsiteX7" fmla="*/ 374809 w 382428"/>
                  <a:gd name="connsiteY7" fmla="*/ 43815 h 51435"/>
                  <a:gd name="connsiteX8" fmla="*/ 382429 w 382428"/>
                  <a:gd name="connsiteY8" fmla="*/ 25718 h 51435"/>
                  <a:gd name="connsiteX9" fmla="*/ 51435 w 382428"/>
                  <a:gd name="connsiteY9" fmla="*/ 25718 h 51435"/>
                  <a:gd name="connsiteX10" fmla="*/ 43815 w 382428"/>
                  <a:gd name="connsiteY10" fmla="*/ 7620 h 51435"/>
                  <a:gd name="connsiteX11" fmla="*/ 25718 w 382428"/>
                  <a:gd name="connsiteY11" fmla="*/ 0 h 51435"/>
                  <a:gd name="connsiteX12" fmla="*/ 7620 w 382428"/>
                  <a:gd name="connsiteY12" fmla="*/ 7620 h 51435"/>
                  <a:gd name="connsiteX13" fmla="*/ 0 w 382428"/>
                  <a:gd name="connsiteY13" fmla="*/ 25718 h 51435"/>
                  <a:gd name="connsiteX14" fmla="*/ 7620 w 382428"/>
                  <a:gd name="connsiteY14" fmla="*/ 43815 h 51435"/>
                  <a:gd name="connsiteX15" fmla="*/ 25718 w 382428"/>
                  <a:gd name="connsiteY15" fmla="*/ 51435 h 51435"/>
                  <a:gd name="connsiteX16" fmla="*/ 43815 w 382428"/>
                  <a:gd name="connsiteY16" fmla="*/ 43815 h 51435"/>
                  <a:gd name="connsiteX17" fmla="*/ 51435 w 382428"/>
                  <a:gd name="connsiteY17" fmla="*/ 25718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2428" h="51435">
                    <a:moveTo>
                      <a:pt x="382429" y="25718"/>
                    </a:moveTo>
                    <a:cubicBezTo>
                      <a:pt x="382429" y="18733"/>
                      <a:pt x="379888" y="12700"/>
                      <a:pt x="374809" y="7620"/>
                    </a:cubicBezTo>
                    <a:cubicBezTo>
                      <a:pt x="369729" y="2540"/>
                      <a:pt x="363696" y="0"/>
                      <a:pt x="356711" y="0"/>
                    </a:cubicBezTo>
                    <a:cubicBezTo>
                      <a:pt x="349727" y="0"/>
                      <a:pt x="343693" y="2540"/>
                      <a:pt x="338614" y="7620"/>
                    </a:cubicBezTo>
                    <a:cubicBezTo>
                      <a:pt x="333534" y="12700"/>
                      <a:pt x="330994" y="18733"/>
                      <a:pt x="330994" y="25718"/>
                    </a:cubicBezTo>
                    <a:cubicBezTo>
                      <a:pt x="330994" y="32702"/>
                      <a:pt x="333534" y="38735"/>
                      <a:pt x="338614" y="43815"/>
                    </a:cubicBezTo>
                    <a:cubicBezTo>
                      <a:pt x="343693" y="48895"/>
                      <a:pt x="349727" y="51435"/>
                      <a:pt x="356711" y="51435"/>
                    </a:cubicBezTo>
                    <a:cubicBezTo>
                      <a:pt x="363696" y="51435"/>
                      <a:pt x="369729" y="48895"/>
                      <a:pt x="374809" y="43815"/>
                    </a:cubicBezTo>
                    <a:cubicBezTo>
                      <a:pt x="379888" y="38735"/>
                      <a:pt x="382429" y="32702"/>
                      <a:pt x="382429" y="25718"/>
                    </a:cubicBezTo>
                    <a:moveTo>
                      <a:pt x="51435" y="25718"/>
                    </a:moveTo>
                    <a:cubicBezTo>
                      <a:pt x="51435" y="18733"/>
                      <a:pt x="48895" y="12700"/>
                      <a:pt x="43815" y="7620"/>
                    </a:cubicBezTo>
                    <a:cubicBezTo>
                      <a:pt x="38735" y="2540"/>
                      <a:pt x="32702" y="0"/>
                      <a:pt x="25718" y="0"/>
                    </a:cubicBezTo>
                    <a:cubicBezTo>
                      <a:pt x="18733" y="0"/>
                      <a:pt x="12700" y="2540"/>
                      <a:pt x="7620" y="7620"/>
                    </a:cubicBezTo>
                    <a:cubicBezTo>
                      <a:pt x="2540" y="12700"/>
                      <a:pt x="0" y="18733"/>
                      <a:pt x="0" y="25718"/>
                    </a:cubicBezTo>
                    <a:cubicBezTo>
                      <a:pt x="0" y="32702"/>
                      <a:pt x="2540" y="38735"/>
                      <a:pt x="7620" y="43815"/>
                    </a:cubicBezTo>
                    <a:cubicBezTo>
                      <a:pt x="12700" y="48895"/>
                      <a:pt x="18733" y="51435"/>
                      <a:pt x="25718" y="51435"/>
                    </a:cubicBezTo>
                    <a:cubicBezTo>
                      <a:pt x="32702" y="51435"/>
                      <a:pt x="38735" y="48895"/>
                      <a:pt x="43815" y="43815"/>
                    </a:cubicBezTo>
                    <a:cubicBezTo>
                      <a:pt x="48895" y="38735"/>
                      <a:pt x="51435" y="32702"/>
                      <a:pt x="51435" y="25718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B5E4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7A0F155-6BEC-4EE7-84C8-A3B8E4857E57}"/>
                  </a:ext>
                </a:extLst>
              </p:cNvPr>
              <p:cNvSpPr/>
              <p:nvPr/>
            </p:nvSpPr>
            <p:spPr>
              <a:xfrm>
                <a:off x="8304944" y="1845886"/>
                <a:ext cx="856297" cy="869156"/>
              </a:xfrm>
              <a:custGeom>
                <a:avLst/>
                <a:gdLst>
                  <a:gd name="connsiteX0" fmla="*/ 856298 w 856297"/>
                  <a:gd name="connsiteY0" fmla="*/ 400526 h 869156"/>
                  <a:gd name="connsiteX1" fmla="*/ 731520 w 856297"/>
                  <a:gd name="connsiteY1" fmla="*/ 125254 h 869156"/>
                  <a:gd name="connsiteX2" fmla="*/ 428625 w 856297"/>
                  <a:gd name="connsiteY2" fmla="*/ 0 h 869156"/>
                  <a:gd name="connsiteX3" fmla="*/ 125254 w 856297"/>
                  <a:gd name="connsiteY3" fmla="*/ 125254 h 869156"/>
                  <a:gd name="connsiteX4" fmla="*/ 476 w 856297"/>
                  <a:gd name="connsiteY4" fmla="*/ 406718 h 869156"/>
                  <a:gd name="connsiteX5" fmla="*/ 0 w 856297"/>
                  <a:gd name="connsiteY5" fmla="*/ 428625 h 869156"/>
                  <a:gd name="connsiteX6" fmla="*/ 476 w 856297"/>
                  <a:gd name="connsiteY6" fmla="*/ 450056 h 869156"/>
                  <a:gd name="connsiteX7" fmla="*/ 476 w 856297"/>
                  <a:gd name="connsiteY7" fmla="*/ 540068 h 869156"/>
                  <a:gd name="connsiteX8" fmla="*/ 13335 w 856297"/>
                  <a:gd name="connsiteY8" fmla="*/ 540068 h 869156"/>
                  <a:gd name="connsiteX9" fmla="*/ 621506 w 856297"/>
                  <a:gd name="connsiteY9" fmla="*/ 540068 h 869156"/>
                  <a:gd name="connsiteX10" fmla="*/ 621506 w 856297"/>
                  <a:gd name="connsiteY10" fmla="*/ 452438 h 869156"/>
                  <a:gd name="connsiteX11" fmla="*/ 642461 w 856297"/>
                  <a:gd name="connsiteY11" fmla="*/ 452438 h 869156"/>
                  <a:gd name="connsiteX12" fmla="*/ 642461 w 856297"/>
                  <a:gd name="connsiteY12" fmla="*/ 549593 h 869156"/>
                  <a:gd name="connsiteX13" fmla="*/ 642461 w 856297"/>
                  <a:gd name="connsiteY13" fmla="*/ 869156 h 869156"/>
                  <a:gd name="connsiteX14" fmla="*/ 739616 w 856297"/>
                  <a:gd name="connsiteY14" fmla="*/ 869156 h 869156"/>
                  <a:gd name="connsiteX15" fmla="*/ 856298 w 856297"/>
                  <a:gd name="connsiteY15" fmla="*/ 752475 h 869156"/>
                  <a:gd name="connsiteX16" fmla="*/ 856298 w 856297"/>
                  <a:gd name="connsiteY16" fmla="*/ 400526 h 86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6297" h="869156">
                    <a:moveTo>
                      <a:pt x="856298" y="400526"/>
                    </a:moveTo>
                    <a:cubicBezTo>
                      <a:pt x="850222" y="294122"/>
                      <a:pt x="808631" y="202364"/>
                      <a:pt x="731520" y="125254"/>
                    </a:cubicBezTo>
                    <a:cubicBezTo>
                      <a:pt x="647700" y="41751"/>
                      <a:pt x="546735" y="0"/>
                      <a:pt x="428625" y="0"/>
                    </a:cubicBezTo>
                    <a:cubicBezTo>
                      <a:pt x="310198" y="0"/>
                      <a:pt x="209074" y="41751"/>
                      <a:pt x="125254" y="125254"/>
                    </a:cubicBezTo>
                    <a:cubicBezTo>
                      <a:pt x="46896" y="203909"/>
                      <a:pt x="5303" y="297731"/>
                      <a:pt x="476" y="406718"/>
                    </a:cubicBezTo>
                    <a:cubicBezTo>
                      <a:pt x="159" y="414026"/>
                      <a:pt x="0" y="421329"/>
                      <a:pt x="0" y="428625"/>
                    </a:cubicBezTo>
                    <a:cubicBezTo>
                      <a:pt x="0" y="435941"/>
                      <a:pt x="159" y="443085"/>
                      <a:pt x="476" y="450056"/>
                    </a:cubicBezTo>
                    <a:lnTo>
                      <a:pt x="476" y="540068"/>
                    </a:lnTo>
                    <a:lnTo>
                      <a:pt x="13335" y="540068"/>
                    </a:lnTo>
                    <a:lnTo>
                      <a:pt x="621506" y="540068"/>
                    </a:lnTo>
                    <a:lnTo>
                      <a:pt x="621506" y="452438"/>
                    </a:lnTo>
                    <a:cubicBezTo>
                      <a:pt x="628491" y="443548"/>
                      <a:pt x="635477" y="443548"/>
                      <a:pt x="642461" y="452438"/>
                    </a:cubicBezTo>
                    <a:lnTo>
                      <a:pt x="642461" y="549593"/>
                    </a:lnTo>
                    <a:lnTo>
                      <a:pt x="642461" y="869156"/>
                    </a:lnTo>
                    <a:lnTo>
                      <a:pt x="739616" y="869156"/>
                    </a:lnTo>
                    <a:cubicBezTo>
                      <a:pt x="806972" y="865048"/>
                      <a:pt x="845866" y="826155"/>
                      <a:pt x="856298" y="752475"/>
                    </a:cubicBezTo>
                    <a:lnTo>
                      <a:pt x="856298" y="40052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B5E4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1E6F2AE-D990-496F-BAEE-3E963C2B0045}"/>
                </a:ext>
              </a:extLst>
            </p:cNvPr>
            <p:cNvSpPr/>
            <p:nvPr/>
          </p:nvSpPr>
          <p:spPr>
            <a:xfrm rot="1779793">
              <a:off x="8576156" y="2488097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CC7846-79AB-43F6-B5CD-036461206113}"/>
              </a:ext>
            </a:extLst>
          </p:cNvPr>
          <p:cNvGrpSpPr/>
          <p:nvPr/>
        </p:nvGrpSpPr>
        <p:grpSpPr>
          <a:xfrm>
            <a:off x="8839359" y="3095203"/>
            <a:ext cx="857250" cy="794927"/>
            <a:chOff x="3534652" y="1654461"/>
            <a:chExt cx="857250" cy="794927"/>
          </a:xfrm>
          <a:solidFill>
            <a:srgbClr val="B5E4FB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A4EFE26-E1B0-4845-B62F-3C7566357730}"/>
                </a:ext>
              </a:extLst>
            </p:cNvPr>
            <p:cNvSpPr/>
            <p:nvPr/>
          </p:nvSpPr>
          <p:spPr>
            <a:xfrm>
              <a:off x="3534652" y="1654461"/>
              <a:ext cx="857250" cy="639127"/>
            </a:xfrm>
            <a:custGeom>
              <a:avLst/>
              <a:gdLst>
                <a:gd name="connsiteX0" fmla="*/ 844868 w 857250"/>
                <a:gd name="connsiteY0" fmla="*/ 533876 h 639127"/>
                <a:gd name="connsiteX1" fmla="*/ 857250 w 857250"/>
                <a:gd name="connsiteY1" fmla="*/ 428625 h 639127"/>
                <a:gd name="connsiteX2" fmla="*/ 731520 w 857250"/>
                <a:gd name="connsiteY2" fmla="*/ 125254 h 639127"/>
                <a:gd name="connsiteX3" fmla="*/ 428625 w 857250"/>
                <a:gd name="connsiteY3" fmla="*/ 0 h 639127"/>
                <a:gd name="connsiteX4" fmla="*/ 125254 w 857250"/>
                <a:gd name="connsiteY4" fmla="*/ 125254 h 639127"/>
                <a:gd name="connsiteX5" fmla="*/ 0 w 857250"/>
                <a:gd name="connsiteY5" fmla="*/ 428625 h 639127"/>
                <a:gd name="connsiteX6" fmla="*/ 12859 w 857250"/>
                <a:gd name="connsiteY6" fmla="*/ 538163 h 639127"/>
                <a:gd name="connsiteX7" fmla="*/ 366713 w 857250"/>
                <a:gd name="connsiteY7" fmla="*/ 496729 h 639127"/>
                <a:gd name="connsiteX8" fmla="*/ 557213 w 857250"/>
                <a:gd name="connsiteY8" fmla="*/ 420529 h 639127"/>
                <a:gd name="connsiteX9" fmla="*/ 595313 w 857250"/>
                <a:gd name="connsiteY9" fmla="*/ 387668 h 639127"/>
                <a:gd name="connsiteX10" fmla="*/ 652463 w 857250"/>
                <a:gd name="connsiteY10" fmla="*/ 453390 h 639127"/>
                <a:gd name="connsiteX11" fmla="*/ 714851 w 857250"/>
                <a:gd name="connsiteY11" fmla="*/ 497681 h 639127"/>
                <a:gd name="connsiteX12" fmla="*/ 844868 w 857250"/>
                <a:gd name="connsiteY12" fmla="*/ 533876 h 639127"/>
                <a:gd name="connsiteX13" fmla="*/ 513874 w 857250"/>
                <a:gd name="connsiteY13" fmla="*/ 639128 h 639127"/>
                <a:gd name="connsiteX14" fmla="*/ 531971 w 857250"/>
                <a:gd name="connsiteY14" fmla="*/ 631508 h 639127"/>
                <a:gd name="connsiteX15" fmla="*/ 539591 w 857250"/>
                <a:gd name="connsiteY15" fmla="*/ 613410 h 639127"/>
                <a:gd name="connsiteX16" fmla="*/ 531971 w 857250"/>
                <a:gd name="connsiteY16" fmla="*/ 595313 h 639127"/>
                <a:gd name="connsiteX17" fmla="*/ 513874 w 857250"/>
                <a:gd name="connsiteY17" fmla="*/ 587693 h 639127"/>
                <a:gd name="connsiteX18" fmla="*/ 495776 w 857250"/>
                <a:gd name="connsiteY18" fmla="*/ 595313 h 639127"/>
                <a:gd name="connsiteX19" fmla="*/ 488156 w 857250"/>
                <a:gd name="connsiteY19" fmla="*/ 613410 h 639127"/>
                <a:gd name="connsiteX20" fmla="*/ 495776 w 857250"/>
                <a:gd name="connsiteY20" fmla="*/ 631508 h 639127"/>
                <a:gd name="connsiteX21" fmla="*/ 513874 w 857250"/>
                <a:gd name="connsiteY21" fmla="*/ 639128 h 639127"/>
                <a:gd name="connsiteX22" fmla="*/ 164783 w 857250"/>
                <a:gd name="connsiteY22" fmla="*/ 595313 h 639127"/>
                <a:gd name="connsiteX23" fmla="*/ 157163 w 857250"/>
                <a:gd name="connsiteY23" fmla="*/ 613410 h 639127"/>
                <a:gd name="connsiteX24" fmla="*/ 164783 w 857250"/>
                <a:gd name="connsiteY24" fmla="*/ 631508 h 639127"/>
                <a:gd name="connsiteX25" fmla="*/ 182880 w 857250"/>
                <a:gd name="connsiteY25" fmla="*/ 639128 h 639127"/>
                <a:gd name="connsiteX26" fmla="*/ 200978 w 857250"/>
                <a:gd name="connsiteY26" fmla="*/ 631508 h 639127"/>
                <a:gd name="connsiteX27" fmla="*/ 208598 w 857250"/>
                <a:gd name="connsiteY27" fmla="*/ 613410 h 639127"/>
                <a:gd name="connsiteX28" fmla="*/ 200978 w 857250"/>
                <a:gd name="connsiteY28" fmla="*/ 595313 h 639127"/>
                <a:gd name="connsiteX29" fmla="*/ 182880 w 857250"/>
                <a:gd name="connsiteY29" fmla="*/ 587693 h 639127"/>
                <a:gd name="connsiteX30" fmla="*/ 164783 w 857250"/>
                <a:gd name="connsiteY30" fmla="*/ 595313 h 639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57250" h="639127">
                  <a:moveTo>
                    <a:pt x="844868" y="533876"/>
                  </a:moveTo>
                  <a:cubicBezTo>
                    <a:pt x="853123" y="500573"/>
                    <a:pt x="857250" y="465490"/>
                    <a:pt x="857250" y="428625"/>
                  </a:cubicBezTo>
                  <a:cubicBezTo>
                    <a:pt x="857250" y="310198"/>
                    <a:pt x="815340" y="209074"/>
                    <a:pt x="731520" y="125254"/>
                  </a:cubicBezTo>
                  <a:cubicBezTo>
                    <a:pt x="647700" y="41751"/>
                    <a:pt x="546735" y="0"/>
                    <a:pt x="428625" y="0"/>
                  </a:cubicBezTo>
                  <a:cubicBezTo>
                    <a:pt x="310198" y="0"/>
                    <a:pt x="209074" y="41751"/>
                    <a:pt x="125254" y="125254"/>
                  </a:cubicBezTo>
                  <a:cubicBezTo>
                    <a:pt x="41751" y="209074"/>
                    <a:pt x="0" y="310198"/>
                    <a:pt x="0" y="428625"/>
                  </a:cubicBezTo>
                  <a:cubicBezTo>
                    <a:pt x="0" y="466902"/>
                    <a:pt x="4286" y="503415"/>
                    <a:pt x="12859" y="538163"/>
                  </a:cubicBezTo>
                  <a:cubicBezTo>
                    <a:pt x="162710" y="533130"/>
                    <a:pt x="280662" y="519319"/>
                    <a:pt x="366713" y="496729"/>
                  </a:cubicBezTo>
                  <a:cubicBezTo>
                    <a:pt x="451494" y="474805"/>
                    <a:pt x="514994" y="449405"/>
                    <a:pt x="557213" y="420529"/>
                  </a:cubicBezTo>
                  <a:cubicBezTo>
                    <a:pt x="572803" y="410117"/>
                    <a:pt x="585504" y="399163"/>
                    <a:pt x="595313" y="387668"/>
                  </a:cubicBezTo>
                  <a:cubicBezTo>
                    <a:pt x="611106" y="411948"/>
                    <a:pt x="630156" y="433855"/>
                    <a:pt x="652463" y="453390"/>
                  </a:cubicBezTo>
                  <a:cubicBezTo>
                    <a:pt x="671072" y="469816"/>
                    <a:pt x="691868" y="484580"/>
                    <a:pt x="714851" y="497681"/>
                  </a:cubicBezTo>
                  <a:cubicBezTo>
                    <a:pt x="746354" y="515429"/>
                    <a:pt x="789693" y="527494"/>
                    <a:pt x="844868" y="533876"/>
                  </a:cubicBezTo>
                  <a:moveTo>
                    <a:pt x="513874" y="639128"/>
                  </a:moveTo>
                  <a:cubicBezTo>
                    <a:pt x="520858" y="639128"/>
                    <a:pt x="526892" y="636587"/>
                    <a:pt x="531971" y="631508"/>
                  </a:cubicBezTo>
                  <a:cubicBezTo>
                    <a:pt x="537051" y="626428"/>
                    <a:pt x="539591" y="620395"/>
                    <a:pt x="539591" y="613410"/>
                  </a:cubicBezTo>
                  <a:cubicBezTo>
                    <a:pt x="539591" y="606425"/>
                    <a:pt x="537051" y="600392"/>
                    <a:pt x="531971" y="595313"/>
                  </a:cubicBezTo>
                  <a:cubicBezTo>
                    <a:pt x="526892" y="590233"/>
                    <a:pt x="520858" y="587693"/>
                    <a:pt x="513874" y="587693"/>
                  </a:cubicBezTo>
                  <a:cubicBezTo>
                    <a:pt x="506889" y="587693"/>
                    <a:pt x="500856" y="590233"/>
                    <a:pt x="495776" y="595313"/>
                  </a:cubicBezTo>
                  <a:cubicBezTo>
                    <a:pt x="490697" y="600392"/>
                    <a:pt x="488156" y="606425"/>
                    <a:pt x="488156" y="613410"/>
                  </a:cubicBezTo>
                  <a:cubicBezTo>
                    <a:pt x="488156" y="620395"/>
                    <a:pt x="490697" y="626428"/>
                    <a:pt x="495776" y="631508"/>
                  </a:cubicBezTo>
                  <a:cubicBezTo>
                    <a:pt x="500856" y="636587"/>
                    <a:pt x="506889" y="639128"/>
                    <a:pt x="513874" y="639128"/>
                  </a:cubicBezTo>
                  <a:moveTo>
                    <a:pt x="164783" y="595313"/>
                  </a:moveTo>
                  <a:cubicBezTo>
                    <a:pt x="159703" y="600392"/>
                    <a:pt x="157163" y="606425"/>
                    <a:pt x="157163" y="613410"/>
                  </a:cubicBezTo>
                  <a:cubicBezTo>
                    <a:pt x="157163" y="620395"/>
                    <a:pt x="159703" y="626428"/>
                    <a:pt x="164783" y="631508"/>
                  </a:cubicBezTo>
                  <a:cubicBezTo>
                    <a:pt x="169862" y="636587"/>
                    <a:pt x="175895" y="639128"/>
                    <a:pt x="182880" y="639128"/>
                  </a:cubicBezTo>
                  <a:cubicBezTo>
                    <a:pt x="189865" y="639128"/>
                    <a:pt x="195898" y="636587"/>
                    <a:pt x="200978" y="631508"/>
                  </a:cubicBezTo>
                  <a:cubicBezTo>
                    <a:pt x="206057" y="626428"/>
                    <a:pt x="208598" y="620395"/>
                    <a:pt x="208598" y="613410"/>
                  </a:cubicBezTo>
                  <a:cubicBezTo>
                    <a:pt x="208598" y="606425"/>
                    <a:pt x="206057" y="600392"/>
                    <a:pt x="200978" y="595313"/>
                  </a:cubicBezTo>
                  <a:cubicBezTo>
                    <a:pt x="195898" y="590233"/>
                    <a:pt x="189865" y="587693"/>
                    <a:pt x="182880" y="587693"/>
                  </a:cubicBezTo>
                  <a:cubicBezTo>
                    <a:pt x="175895" y="587693"/>
                    <a:pt x="169862" y="590233"/>
                    <a:pt x="164783" y="595313"/>
                  </a:cubicBezTo>
                  <a:close/>
                </a:path>
              </a:pathLst>
            </a:custGeom>
            <a:grpFill/>
            <a:ln w="9525" cap="flat">
              <a:solidFill>
                <a:srgbClr val="B5E4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CC13305-A7C7-472F-9169-1316F85FC063}"/>
                </a:ext>
              </a:extLst>
            </p:cNvPr>
            <p:cNvSpPr/>
            <p:nvPr/>
          </p:nvSpPr>
          <p:spPr>
            <a:xfrm rot="1779793">
              <a:off x="3827345" y="2306167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92D16F-E938-4BD4-8BEE-1DD4DE3353C8}"/>
              </a:ext>
            </a:extLst>
          </p:cNvPr>
          <p:cNvGrpSpPr/>
          <p:nvPr/>
        </p:nvGrpSpPr>
        <p:grpSpPr>
          <a:xfrm>
            <a:off x="11151990" y="4377581"/>
            <a:ext cx="876300" cy="794503"/>
            <a:chOff x="2341564" y="1768264"/>
            <a:chExt cx="876300" cy="794503"/>
          </a:xfrm>
          <a:solidFill>
            <a:srgbClr val="B5E4FB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C924E9-40D9-4AE9-B20A-EC05D332AC2D}"/>
                </a:ext>
              </a:extLst>
            </p:cNvPr>
            <p:cNvSpPr/>
            <p:nvPr/>
          </p:nvSpPr>
          <p:spPr>
            <a:xfrm>
              <a:off x="2341564" y="1768264"/>
              <a:ext cx="876300" cy="638651"/>
            </a:xfrm>
            <a:custGeom>
              <a:avLst/>
              <a:gdLst>
                <a:gd name="connsiteX0" fmla="*/ 856298 w 876300"/>
                <a:gd name="connsiteY0" fmla="*/ 402907 h 638651"/>
                <a:gd name="connsiteX1" fmla="*/ 805815 w 876300"/>
                <a:gd name="connsiteY1" fmla="*/ 227648 h 638651"/>
                <a:gd name="connsiteX2" fmla="*/ 876300 w 876300"/>
                <a:gd name="connsiteY2" fmla="*/ 0 h 638651"/>
                <a:gd name="connsiteX3" fmla="*/ 450056 w 876300"/>
                <a:gd name="connsiteY3" fmla="*/ 0 h 638651"/>
                <a:gd name="connsiteX4" fmla="*/ 406718 w 876300"/>
                <a:gd name="connsiteY4" fmla="*/ 0 h 638651"/>
                <a:gd name="connsiteX5" fmla="*/ 396716 w 876300"/>
                <a:gd name="connsiteY5" fmla="*/ 476 h 638651"/>
                <a:gd name="connsiteX6" fmla="*/ 125254 w 876300"/>
                <a:gd name="connsiteY6" fmla="*/ 124777 h 638651"/>
                <a:gd name="connsiteX7" fmla="*/ 0 w 876300"/>
                <a:gd name="connsiteY7" fmla="*/ 428149 h 638651"/>
                <a:gd name="connsiteX8" fmla="*/ 13335 w 876300"/>
                <a:gd name="connsiteY8" fmla="*/ 539591 h 638651"/>
                <a:gd name="connsiteX9" fmla="*/ 230981 w 876300"/>
                <a:gd name="connsiteY9" fmla="*/ 539591 h 638651"/>
                <a:gd name="connsiteX10" fmla="*/ 442913 w 876300"/>
                <a:gd name="connsiteY10" fmla="*/ 539591 h 638651"/>
                <a:gd name="connsiteX11" fmla="*/ 478631 w 876300"/>
                <a:gd name="connsiteY11" fmla="*/ 539591 h 638651"/>
                <a:gd name="connsiteX12" fmla="*/ 843439 w 876300"/>
                <a:gd name="connsiteY12" fmla="*/ 539591 h 638651"/>
                <a:gd name="connsiteX13" fmla="*/ 857250 w 876300"/>
                <a:gd name="connsiteY13" fmla="*/ 428149 h 638651"/>
                <a:gd name="connsiteX14" fmla="*/ 856298 w 876300"/>
                <a:gd name="connsiteY14" fmla="*/ 402907 h 638651"/>
                <a:gd name="connsiteX15" fmla="*/ 531971 w 876300"/>
                <a:gd name="connsiteY15" fmla="*/ 631031 h 638651"/>
                <a:gd name="connsiteX16" fmla="*/ 539591 w 876300"/>
                <a:gd name="connsiteY16" fmla="*/ 612934 h 638651"/>
                <a:gd name="connsiteX17" fmla="*/ 531971 w 876300"/>
                <a:gd name="connsiteY17" fmla="*/ 594836 h 638651"/>
                <a:gd name="connsiteX18" fmla="*/ 513874 w 876300"/>
                <a:gd name="connsiteY18" fmla="*/ 587216 h 638651"/>
                <a:gd name="connsiteX19" fmla="*/ 495776 w 876300"/>
                <a:gd name="connsiteY19" fmla="*/ 594836 h 638651"/>
                <a:gd name="connsiteX20" fmla="*/ 488156 w 876300"/>
                <a:gd name="connsiteY20" fmla="*/ 612934 h 638651"/>
                <a:gd name="connsiteX21" fmla="*/ 495776 w 876300"/>
                <a:gd name="connsiteY21" fmla="*/ 631031 h 638651"/>
                <a:gd name="connsiteX22" fmla="*/ 513874 w 876300"/>
                <a:gd name="connsiteY22" fmla="*/ 638651 h 638651"/>
                <a:gd name="connsiteX23" fmla="*/ 531971 w 876300"/>
                <a:gd name="connsiteY23" fmla="*/ 631031 h 638651"/>
                <a:gd name="connsiteX24" fmla="*/ 200978 w 876300"/>
                <a:gd name="connsiteY24" fmla="*/ 631031 h 638651"/>
                <a:gd name="connsiteX25" fmla="*/ 208598 w 876300"/>
                <a:gd name="connsiteY25" fmla="*/ 612934 h 638651"/>
                <a:gd name="connsiteX26" fmla="*/ 200978 w 876300"/>
                <a:gd name="connsiteY26" fmla="*/ 594836 h 638651"/>
                <a:gd name="connsiteX27" fmla="*/ 182880 w 876300"/>
                <a:gd name="connsiteY27" fmla="*/ 587216 h 638651"/>
                <a:gd name="connsiteX28" fmla="*/ 164783 w 876300"/>
                <a:gd name="connsiteY28" fmla="*/ 594836 h 638651"/>
                <a:gd name="connsiteX29" fmla="*/ 157163 w 876300"/>
                <a:gd name="connsiteY29" fmla="*/ 612934 h 638651"/>
                <a:gd name="connsiteX30" fmla="*/ 164783 w 876300"/>
                <a:gd name="connsiteY30" fmla="*/ 631031 h 638651"/>
                <a:gd name="connsiteX31" fmla="*/ 182880 w 876300"/>
                <a:gd name="connsiteY31" fmla="*/ 638651 h 638651"/>
                <a:gd name="connsiteX32" fmla="*/ 200978 w 876300"/>
                <a:gd name="connsiteY32" fmla="*/ 631031 h 638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76300" h="638651">
                  <a:moveTo>
                    <a:pt x="856298" y="402907"/>
                  </a:moveTo>
                  <a:cubicBezTo>
                    <a:pt x="850629" y="335017"/>
                    <a:pt x="833802" y="276597"/>
                    <a:pt x="805815" y="227648"/>
                  </a:cubicBezTo>
                  <a:cubicBezTo>
                    <a:pt x="755571" y="139099"/>
                    <a:pt x="779066" y="63217"/>
                    <a:pt x="876300" y="0"/>
                  </a:cubicBezTo>
                  <a:lnTo>
                    <a:pt x="450056" y="0"/>
                  </a:lnTo>
                  <a:lnTo>
                    <a:pt x="406718" y="0"/>
                  </a:lnTo>
                  <a:cubicBezTo>
                    <a:pt x="403462" y="151"/>
                    <a:pt x="400128" y="310"/>
                    <a:pt x="396716" y="476"/>
                  </a:cubicBezTo>
                  <a:cubicBezTo>
                    <a:pt x="291937" y="7436"/>
                    <a:pt x="201449" y="48870"/>
                    <a:pt x="125254" y="124777"/>
                  </a:cubicBezTo>
                  <a:cubicBezTo>
                    <a:pt x="41751" y="208598"/>
                    <a:pt x="0" y="309722"/>
                    <a:pt x="0" y="428149"/>
                  </a:cubicBezTo>
                  <a:cubicBezTo>
                    <a:pt x="0" y="467169"/>
                    <a:pt x="4445" y="504316"/>
                    <a:pt x="13335" y="539591"/>
                  </a:cubicBezTo>
                  <a:lnTo>
                    <a:pt x="230981" y="539591"/>
                  </a:lnTo>
                  <a:lnTo>
                    <a:pt x="442913" y="539591"/>
                  </a:lnTo>
                  <a:lnTo>
                    <a:pt x="478631" y="539591"/>
                  </a:lnTo>
                  <a:lnTo>
                    <a:pt x="843439" y="539591"/>
                  </a:lnTo>
                  <a:cubicBezTo>
                    <a:pt x="852647" y="504316"/>
                    <a:pt x="857250" y="467169"/>
                    <a:pt x="857250" y="428149"/>
                  </a:cubicBezTo>
                  <a:cubicBezTo>
                    <a:pt x="857250" y="419641"/>
                    <a:pt x="856933" y="411227"/>
                    <a:pt x="856298" y="402907"/>
                  </a:cubicBezTo>
                  <a:moveTo>
                    <a:pt x="531971" y="631031"/>
                  </a:moveTo>
                  <a:cubicBezTo>
                    <a:pt x="537051" y="625952"/>
                    <a:pt x="539591" y="619918"/>
                    <a:pt x="539591" y="612934"/>
                  </a:cubicBezTo>
                  <a:cubicBezTo>
                    <a:pt x="539591" y="605949"/>
                    <a:pt x="537051" y="599916"/>
                    <a:pt x="531971" y="594836"/>
                  </a:cubicBezTo>
                  <a:cubicBezTo>
                    <a:pt x="526892" y="589757"/>
                    <a:pt x="520858" y="587216"/>
                    <a:pt x="513874" y="587216"/>
                  </a:cubicBezTo>
                  <a:cubicBezTo>
                    <a:pt x="506889" y="587216"/>
                    <a:pt x="500856" y="589757"/>
                    <a:pt x="495776" y="594836"/>
                  </a:cubicBezTo>
                  <a:cubicBezTo>
                    <a:pt x="490697" y="599916"/>
                    <a:pt x="488156" y="605949"/>
                    <a:pt x="488156" y="612934"/>
                  </a:cubicBezTo>
                  <a:cubicBezTo>
                    <a:pt x="488156" y="619918"/>
                    <a:pt x="490697" y="625952"/>
                    <a:pt x="495776" y="631031"/>
                  </a:cubicBezTo>
                  <a:cubicBezTo>
                    <a:pt x="500856" y="636111"/>
                    <a:pt x="506889" y="638651"/>
                    <a:pt x="513874" y="638651"/>
                  </a:cubicBezTo>
                  <a:cubicBezTo>
                    <a:pt x="520858" y="638651"/>
                    <a:pt x="526892" y="636111"/>
                    <a:pt x="531971" y="631031"/>
                  </a:cubicBezTo>
                  <a:moveTo>
                    <a:pt x="200978" y="631031"/>
                  </a:moveTo>
                  <a:cubicBezTo>
                    <a:pt x="206057" y="625952"/>
                    <a:pt x="208598" y="619918"/>
                    <a:pt x="208598" y="612934"/>
                  </a:cubicBezTo>
                  <a:cubicBezTo>
                    <a:pt x="208598" y="605949"/>
                    <a:pt x="206057" y="599916"/>
                    <a:pt x="200978" y="594836"/>
                  </a:cubicBezTo>
                  <a:cubicBezTo>
                    <a:pt x="195898" y="589757"/>
                    <a:pt x="189865" y="587216"/>
                    <a:pt x="182880" y="587216"/>
                  </a:cubicBezTo>
                  <a:cubicBezTo>
                    <a:pt x="175895" y="587216"/>
                    <a:pt x="169862" y="589757"/>
                    <a:pt x="164783" y="594836"/>
                  </a:cubicBezTo>
                  <a:cubicBezTo>
                    <a:pt x="159703" y="599916"/>
                    <a:pt x="157163" y="605949"/>
                    <a:pt x="157163" y="612934"/>
                  </a:cubicBezTo>
                  <a:cubicBezTo>
                    <a:pt x="157163" y="619918"/>
                    <a:pt x="159703" y="625952"/>
                    <a:pt x="164783" y="631031"/>
                  </a:cubicBezTo>
                  <a:cubicBezTo>
                    <a:pt x="169862" y="636111"/>
                    <a:pt x="175895" y="638651"/>
                    <a:pt x="182880" y="638651"/>
                  </a:cubicBezTo>
                  <a:cubicBezTo>
                    <a:pt x="189865" y="638651"/>
                    <a:pt x="195898" y="636111"/>
                    <a:pt x="200978" y="631031"/>
                  </a:cubicBezTo>
                  <a:close/>
                </a:path>
              </a:pathLst>
            </a:custGeom>
            <a:grpFill/>
            <a:ln w="9525" cap="flat">
              <a:solidFill>
                <a:srgbClr val="B5E4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AA4A5ED-C0CE-4BD0-ABCE-36234C7005E1}"/>
                </a:ext>
              </a:extLst>
            </p:cNvPr>
            <p:cNvSpPr/>
            <p:nvPr/>
          </p:nvSpPr>
          <p:spPr>
            <a:xfrm rot="1779793">
              <a:off x="2615510" y="2419546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47751CD-B523-41E4-B505-5C0452077891}"/>
              </a:ext>
            </a:extLst>
          </p:cNvPr>
          <p:cNvGrpSpPr/>
          <p:nvPr/>
        </p:nvGrpSpPr>
        <p:grpSpPr>
          <a:xfrm>
            <a:off x="10537487" y="2279111"/>
            <a:ext cx="882014" cy="789466"/>
            <a:chOff x="4747996" y="2851378"/>
            <a:chExt cx="882014" cy="789466"/>
          </a:xfrm>
          <a:solidFill>
            <a:srgbClr val="B5E4FB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3694932-F815-4747-AF5F-97E5AAE564B0}"/>
                </a:ext>
              </a:extLst>
            </p:cNvPr>
            <p:cNvSpPr/>
            <p:nvPr/>
          </p:nvSpPr>
          <p:spPr>
            <a:xfrm rot="1779793">
              <a:off x="5009349" y="3497623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0CB9FB4-3FE9-4F78-A083-A2C7CBA513A0}"/>
                </a:ext>
              </a:extLst>
            </p:cNvPr>
            <p:cNvSpPr/>
            <p:nvPr/>
          </p:nvSpPr>
          <p:spPr>
            <a:xfrm>
              <a:off x="4747996" y="2851378"/>
              <a:ext cx="882014" cy="665321"/>
            </a:xfrm>
            <a:custGeom>
              <a:avLst/>
              <a:gdLst>
                <a:gd name="connsiteX0" fmla="*/ 857250 w 882014"/>
                <a:gd name="connsiteY0" fmla="*/ 442436 h 665321"/>
                <a:gd name="connsiteX1" fmla="*/ 856774 w 882014"/>
                <a:gd name="connsiteY1" fmla="*/ 437674 h 665321"/>
                <a:gd name="connsiteX2" fmla="*/ 408623 w 882014"/>
                <a:gd name="connsiteY2" fmla="*/ 26670 h 665321"/>
                <a:gd name="connsiteX3" fmla="*/ 125254 w 882014"/>
                <a:gd name="connsiteY3" fmla="*/ 151448 h 665321"/>
                <a:gd name="connsiteX4" fmla="*/ 8573 w 882014"/>
                <a:gd name="connsiteY4" fmla="*/ 364331 h 665321"/>
                <a:gd name="connsiteX5" fmla="*/ 3334 w 882014"/>
                <a:gd name="connsiteY5" fmla="*/ 397669 h 665321"/>
                <a:gd name="connsiteX6" fmla="*/ 476 w 882014"/>
                <a:gd name="connsiteY6" fmla="*/ 433388 h 665321"/>
                <a:gd name="connsiteX7" fmla="*/ 0 w 882014"/>
                <a:gd name="connsiteY7" fmla="*/ 454819 h 665321"/>
                <a:gd name="connsiteX8" fmla="*/ 5239 w 882014"/>
                <a:gd name="connsiteY8" fmla="*/ 526256 h 665321"/>
                <a:gd name="connsiteX9" fmla="*/ 13335 w 882014"/>
                <a:gd name="connsiteY9" fmla="*/ 566261 h 665321"/>
                <a:gd name="connsiteX10" fmla="*/ 230981 w 882014"/>
                <a:gd name="connsiteY10" fmla="*/ 566261 h 665321"/>
                <a:gd name="connsiteX11" fmla="*/ 442913 w 882014"/>
                <a:gd name="connsiteY11" fmla="*/ 566261 h 665321"/>
                <a:gd name="connsiteX12" fmla="*/ 478631 w 882014"/>
                <a:gd name="connsiteY12" fmla="*/ 566261 h 665321"/>
                <a:gd name="connsiteX13" fmla="*/ 843439 w 882014"/>
                <a:gd name="connsiteY13" fmla="*/ 566261 h 665321"/>
                <a:gd name="connsiteX14" fmla="*/ 857250 w 882014"/>
                <a:gd name="connsiteY14" fmla="*/ 456724 h 665321"/>
                <a:gd name="connsiteX15" fmla="*/ 857250 w 882014"/>
                <a:gd name="connsiteY15" fmla="*/ 442436 h 665321"/>
                <a:gd name="connsiteX16" fmla="*/ 877253 w 882014"/>
                <a:gd name="connsiteY16" fmla="*/ 274320 h 665321"/>
                <a:gd name="connsiteX17" fmla="*/ 880586 w 882014"/>
                <a:gd name="connsiteY17" fmla="*/ 252413 h 665321"/>
                <a:gd name="connsiteX18" fmla="*/ 882015 w 882014"/>
                <a:gd name="connsiteY18" fmla="*/ 226219 h 665321"/>
                <a:gd name="connsiteX19" fmla="*/ 882015 w 882014"/>
                <a:gd name="connsiteY19" fmla="*/ 220504 h 665321"/>
                <a:gd name="connsiteX20" fmla="*/ 815340 w 882014"/>
                <a:gd name="connsiteY20" fmla="*/ 65723 h 665321"/>
                <a:gd name="connsiteX21" fmla="*/ 655320 w 882014"/>
                <a:gd name="connsiteY21" fmla="*/ 0 h 665321"/>
                <a:gd name="connsiteX22" fmla="*/ 508159 w 882014"/>
                <a:gd name="connsiteY22" fmla="*/ 53816 h 665321"/>
                <a:gd name="connsiteX23" fmla="*/ 839629 w 882014"/>
                <a:gd name="connsiteY23" fmla="*/ 358140 h 665321"/>
                <a:gd name="connsiteX24" fmla="*/ 877253 w 882014"/>
                <a:gd name="connsiteY24" fmla="*/ 274320 h 665321"/>
                <a:gd name="connsiteX25" fmla="*/ 531971 w 882014"/>
                <a:gd name="connsiteY25" fmla="*/ 657701 h 665321"/>
                <a:gd name="connsiteX26" fmla="*/ 539591 w 882014"/>
                <a:gd name="connsiteY26" fmla="*/ 639604 h 665321"/>
                <a:gd name="connsiteX27" fmla="*/ 531971 w 882014"/>
                <a:gd name="connsiteY27" fmla="*/ 621506 h 665321"/>
                <a:gd name="connsiteX28" fmla="*/ 513874 w 882014"/>
                <a:gd name="connsiteY28" fmla="*/ 613886 h 665321"/>
                <a:gd name="connsiteX29" fmla="*/ 495776 w 882014"/>
                <a:gd name="connsiteY29" fmla="*/ 621506 h 665321"/>
                <a:gd name="connsiteX30" fmla="*/ 488156 w 882014"/>
                <a:gd name="connsiteY30" fmla="*/ 639604 h 665321"/>
                <a:gd name="connsiteX31" fmla="*/ 495776 w 882014"/>
                <a:gd name="connsiteY31" fmla="*/ 657701 h 665321"/>
                <a:gd name="connsiteX32" fmla="*/ 513874 w 882014"/>
                <a:gd name="connsiteY32" fmla="*/ 665321 h 665321"/>
                <a:gd name="connsiteX33" fmla="*/ 531971 w 882014"/>
                <a:gd name="connsiteY33" fmla="*/ 657701 h 665321"/>
                <a:gd name="connsiteX34" fmla="*/ 200978 w 882014"/>
                <a:gd name="connsiteY34" fmla="*/ 657701 h 665321"/>
                <a:gd name="connsiteX35" fmla="*/ 208598 w 882014"/>
                <a:gd name="connsiteY35" fmla="*/ 639604 h 665321"/>
                <a:gd name="connsiteX36" fmla="*/ 200978 w 882014"/>
                <a:gd name="connsiteY36" fmla="*/ 621506 h 665321"/>
                <a:gd name="connsiteX37" fmla="*/ 182880 w 882014"/>
                <a:gd name="connsiteY37" fmla="*/ 613886 h 665321"/>
                <a:gd name="connsiteX38" fmla="*/ 164783 w 882014"/>
                <a:gd name="connsiteY38" fmla="*/ 621506 h 665321"/>
                <a:gd name="connsiteX39" fmla="*/ 157163 w 882014"/>
                <a:gd name="connsiteY39" fmla="*/ 639604 h 665321"/>
                <a:gd name="connsiteX40" fmla="*/ 164783 w 882014"/>
                <a:gd name="connsiteY40" fmla="*/ 657701 h 665321"/>
                <a:gd name="connsiteX41" fmla="*/ 182880 w 882014"/>
                <a:gd name="connsiteY41" fmla="*/ 665321 h 665321"/>
                <a:gd name="connsiteX42" fmla="*/ 200978 w 882014"/>
                <a:gd name="connsiteY42" fmla="*/ 657701 h 66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82014" h="665321">
                  <a:moveTo>
                    <a:pt x="857250" y="442436"/>
                  </a:moveTo>
                  <a:cubicBezTo>
                    <a:pt x="857196" y="440957"/>
                    <a:pt x="857037" y="439369"/>
                    <a:pt x="856774" y="437674"/>
                  </a:cubicBezTo>
                  <a:lnTo>
                    <a:pt x="408623" y="26670"/>
                  </a:lnTo>
                  <a:cubicBezTo>
                    <a:pt x="298780" y="31085"/>
                    <a:pt x="204324" y="72678"/>
                    <a:pt x="125254" y="151448"/>
                  </a:cubicBezTo>
                  <a:cubicBezTo>
                    <a:pt x="63875" y="213060"/>
                    <a:pt x="24981" y="284021"/>
                    <a:pt x="8573" y="364331"/>
                  </a:cubicBezTo>
                  <a:cubicBezTo>
                    <a:pt x="6514" y="375270"/>
                    <a:pt x="4767" y="386383"/>
                    <a:pt x="3334" y="397669"/>
                  </a:cubicBezTo>
                  <a:cubicBezTo>
                    <a:pt x="1956" y="409389"/>
                    <a:pt x="1003" y="421296"/>
                    <a:pt x="476" y="433388"/>
                  </a:cubicBezTo>
                  <a:cubicBezTo>
                    <a:pt x="159" y="440466"/>
                    <a:pt x="0" y="447610"/>
                    <a:pt x="0" y="454819"/>
                  </a:cubicBezTo>
                  <a:cubicBezTo>
                    <a:pt x="0" y="479374"/>
                    <a:pt x="1746" y="503187"/>
                    <a:pt x="5239" y="526256"/>
                  </a:cubicBezTo>
                  <a:cubicBezTo>
                    <a:pt x="7440" y="539849"/>
                    <a:pt x="10139" y="553184"/>
                    <a:pt x="13335" y="566261"/>
                  </a:cubicBezTo>
                  <a:lnTo>
                    <a:pt x="230981" y="566261"/>
                  </a:lnTo>
                  <a:lnTo>
                    <a:pt x="442913" y="566261"/>
                  </a:lnTo>
                  <a:lnTo>
                    <a:pt x="478631" y="566261"/>
                  </a:lnTo>
                  <a:lnTo>
                    <a:pt x="843439" y="566261"/>
                  </a:lnTo>
                  <a:cubicBezTo>
                    <a:pt x="852496" y="531562"/>
                    <a:pt x="857100" y="495050"/>
                    <a:pt x="857250" y="456724"/>
                  </a:cubicBezTo>
                  <a:lnTo>
                    <a:pt x="857250" y="442436"/>
                  </a:lnTo>
                  <a:moveTo>
                    <a:pt x="877253" y="274320"/>
                  </a:moveTo>
                  <a:cubicBezTo>
                    <a:pt x="878840" y="267335"/>
                    <a:pt x="879951" y="260033"/>
                    <a:pt x="880586" y="252413"/>
                  </a:cubicBezTo>
                  <a:cubicBezTo>
                    <a:pt x="881539" y="243840"/>
                    <a:pt x="882015" y="235108"/>
                    <a:pt x="882015" y="226219"/>
                  </a:cubicBezTo>
                  <a:cubicBezTo>
                    <a:pt x="882015" y="224314"/>
                    <a:pt x="882015" y="222409"/>
                    <a:pt x="882015" y="220504"/>
                  </a:cubicBezTo>
                  <a:cubicBezTo>
                    <a:pt x="880745" y="160496"/>
                    <a:pt x="858520" y="108902"/>
                    <a:pt x="815340" y="65723"/>
                  </a:cubicBezTo>
                  <a:cubicBezTo>
                    <a:pt x="771525" y="21908"/>
                    <a:pt x="718185" y="0"/>
                    <a:pt x="655320" y="0"/>
                  </a:cubicBezTo>
                  <a:cubicBezTo>
                    <a:pt x="598713" y="0"/>
                    <a:pt x="549659" y="17939"/>
                    <a:pt x="508159" y="53816"/>
                  </a:cubicBezTo>
                  <a:lnTo>
                    <a:pt x="839629" y="358140"/>
                  </a:lnTo>
                  <a:cubicBezTo>
                    <a:pt x="858422" y="332978"/>
                    <a:pt x="870963" y="305038"/>
                    <a:pt x="877253" y="274320"/>
                  </a:cubicBezTo>
                  <a:moveTo>
                    <a:pt x="531971" y="657701"/>
                  </a:moveTo>
                  <a:cubicBezTo>
                    <a:pt x="537051" y="652622"/>
                    <a:pt x="539591" y="646588"/>
                    <a:pt x="539591" y="639604"/>
                  </a:cubicBezTo>
                  <a:cubicBezTo>
                    <a:pt x="539591" y="632619"/>
                    <a:pt x="537051" y="626586"/>
                    <a:pt x="531971" y="621506"/>
                  </a:cubicBezTo>
                  <a:cubicBezTo>
                    <a:pt x="526892" y="616427"/>
                    <a:pt x="520858" y="613886"/>
                    <a:pt x="513874" y="613886"/>
                  </a:cubicBezTo>
                  <a:cubicBezTo>
                    <a:pt x="506889" y="613886"/>
                    <a:pt x="500856" y="616427"/>
                    <a:pt x="495776" y="621506"/>
                  </a:cubicBezTo>
                  <a:cubicBezTo>
                    <a:pt x="490697" y="626586"/>
                    <a:pt x="488156" y="632619"/>
                    <a:pt x="488156" y="639604"/>
                  </a:cubicBezTo>
                  <a:cubicBezTo>
                    <a:pt x="488156" y="646588"/>
                    <a:pt x="490697" y="652622"/>
                    <a:pt x="495776" y="657701"/>
                  </a:cubicBezTo>
                  <a:cubicBezTo>
                    <a:pt x="500856" y="662781"/>
                    <a:pt x="506889" y="665321"/>
                    <a:pt x="513874" y="665321"/>
                  </a:cubicBezTo>
                  <a:cubicBezTo>
                    <a:pt x="520858" y="665321"/>
                    <a:pt x="526892" y="662781"/>
                    <a:pt x="531971" y="657701"/>
                  </a:cubicBezTo>
                  <a:moveTo>
                    <a:pt x="200978" y="657701"/>
                  </a:moveTo>
                  <a:cubicBezTo>
                    <a:pt x="206057" y="652622"/>
                    <a:pt x="208598" y="646588"/>
                    <a:pt x="208598" y="639604"/>
                  </a:cubicBezTo>
                  <a:cubicBezTo>
                    <a:pt x="208598" y="632619"/>
                    <a:pt x="206057" y="626586"/>
                    <a:pt x="200978" y="621506"/>
                  </a:cubicBezTo>
                  <a:cubicBezTo>
                    <a:pt x="195898" y="616427"/>
                    <a:pt x="189865" y="613886"/>
                    <a:pt x="182880" y="613886"/>
                  </a:cubicBezTo>
                  <a:cubicBezTo>
                    <a:pt x="175895" y="613886"/>
                    <a:pt x="169862" y="616427"/>
                    <a:pt x="164783" y="621506"/>
                  </a:cubicBezTo>
                  <a:cubicBezTo>
                    <a:pt x="159703" y="626586"/>
                    <a:pt x="157163" y="632619"/>
                    <a:pt x="157163" y="639604"/>
                  </a:cubicBezTo>
                  <a:cubicBezTo>
                    <a:pt x="157163" y="646588"/>
                    <a:pt x="159703" y="652622"/>
                    <a:pt x="164783" y="657701"/>
                  </a:cubicBezTo>
                  <a:cubicBezTo>
                    <a:pt x="169862" y="662781"/>
                    <a:pt x="175895" y="665321"/>
                    <a:pt x="182880" y="665321"/>
                  </a:cubicBezTo>
                  <a:cubicBezTo>
                    <a:pt x="189865" y="665321"/>
                    <a:pt x="195898" y="662781"/>
                    <a:pt x="200978" y="657701"/>
                  </a:cubicBezTo>
                  <a:close/>
                </a:path>
              </a:pathLst>
            </a:custGeom>
            <a:grpFill/>
            <a:ln w="9525" cap="flat">
              <a:solidFill>
                <a:srgbClr val="B5E4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36A371A-2004-408F-8A65-A73B144F1E3B}"/>
              </a:ext>
            </a:extLst>
          </p:cNvPr>
          <p:cNvGrpSpPr/>
          <p:nvPr/>
        </p:nvGrpSpPr>
        <p:grpSpPr>
          <a:xfrm>
            <a:off x="11303220" y="1255583"/>
            <a:ext cx="882014" cy="789466"/>
            <a:chOff x="4747996" y="2851378"/>
            <a:chExt cx="882014" cy="789466"/>
          </a:xfrm>
          <a:solidFill>
            <a:srgbClr val="B5E4FB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604E3AB-19EF-4862-AB6C-F62B220DDF1B}"/>
                </a:ext>
              </a:extLst>
            </p:cNvPr>
            <p:cNvSpPr/>
            <p:nvPr/>
          </p:nvSpPr>
          <p:spPr>
            <a:xfrm rot="1779793">
              <a:off x="5009349" y="3497623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2DF790D-0A3F-4EEE-AC5D-96DA2EFB7922}"/>
                </a:ext>
              </a:extLst>
            </p:cNvPr>
            <p:cNvSpPr/>
            <p:nvPr/>
          </p:nvSpPr>
          <p:spPr>
            <a:xfrm>
              <a:off x="4747996" y="2851378"/>
              <a:ext cx="882014" cy="665321"/>
            </a:xfrm>
            <a:custGeom>
              <a:avLst/>
              <a:gdLst>
                <a:gd name="connsiteX0" fmla="*/ 857250 w 882014"/>
                <a:gd name="connsiteY0" fmla="*/ 442436 h 665321"/>
                <a:gd name="connsiteX1" fmla="*/ 856774 w 882014"/>
                <a:gd name="connsiteY1" fmla="*/ 437674 h 665321"/>
                <a:gd name="connsiteX2" fmla="*/ 408623 w 882014"/>
                <a:gd name="connsiteY2" fmla="*/ 26670 h 665321"/>
                <a:gd name="connsiteX3" fmla="*/ 125254 w 882014"/>
                <a:gd name="connsiteY3" fmla="*/ 151448 h 665321"/>
                <a:gd name="connsiteX4" fmla="*/ 8573 w 882014"/>
                <a:gd name="connsiteY4" fmla="*/ 364331 h 665321"/>
                <a:gd name="connsiteX5" fmla="*/ 3334 w 882014"/>
                <a:gd name="connsiteY5" fmla="*/ 397669 h 665321"/>
                <a:gd name="connsiteX6" fmla="*/ 476 w 882014"/>
                <a:gd name="connsiteY6" fmla="*/ 433388 h 665321"/>
                <a:gd name="connsiteX7" fmla="*/ 0 w 882014"/>
                <a:gd name="connsiteY7" fmla="*/ 454819 h 665321"/>
                <a:gd name="connsiteX8" fmla="*/ 5239 w 882014"/>
                <a:gd name="connsiteY8" fmla="*/ 526256 h 665321"/>
                <a:gd name="connsiteX9" fmla="*/ 13335 w 882014"/>
                <a:gd name="connsiteY9" fmla="*/ 566261 h 665321"/>
                <a:gd name="connsiteX10" fmla="*/ 230981 w 882014"/>
                <a:gd name="connsiteY10" fmla="*/ 566261 h 665321"/>
                <a:gd name="connsiteX11" fmla="*/ 442913 w 882014"/>
                <a:gd name="connsiteY11" fmla="*/ 566261 h 665321"/>
                <a:gd name="connsiteX12" fmla="*/ 478631 w 882014"/>
                <a:gd name="connsiteY12" fmla="*/ 566261 h 665321"/>
                <a:gd name="connsiteX13" fmla="*/ 843439 w 882014"/>
                <a:gd name="connsiteY13" fmla="*/ 566261 h 665321"/>
                <a:gd name="connsiteX14" fmla="*/ 857250 w 882014"/>
                <a:gd name="connsiteY14" fmla="*/ 456724 h 665321"/>
                <a:gd name="connsiteX15" fmla="*/ 857250 w 882014"/>
                <a:gd name="connsiteY15" fmla="*/ 442436 h 665321"/>
                <a:gd name="connsiteX16" fmla="*/ 877253 w 882014"/>
                <a:gd name="connsiteY16" fmla="*/ 274320 h 665321"/>
                <a:gd name="connsiteX17" fmla="*/ 880586 w 882014"/>
                <a:gd name="connsiteY17" fmla="*/ 252413 h 665321"/>
                <a:gd name="connsiteX18" fmla="*/ 882015 w 882014"/>
                <a:gd name="connsiteY18" fmla="*/ 226219 h 665321"/>
                <a:gd name="connsiteX19" fmla="*/ 882015 w 882014"/>
                <a:gd name="connsiteY19" fmla="*/ 220504 h 665321"/>
                <a:gd name="connsiteX20" fmla="*/ 815340 w 882014"/>
                <a:gd name="connsiteY20" fmla="*/ 65723 h 665321"/>
                <a:gd name="connsiteX21" fmla="*/ 655320 w 882014"/>
                <a:gd name="connsiteY21" fmla="*/ 0 h 665321"/>
                <a:gd name="connsiteX22" fmla="*/ 508159 w 882014"/>
                <a:gd name="connsiteY22" fmla="*/ 53816 h 665321"/>
                <a:gd name="connsiteX23" fmla="*/ 839629 w 882014"/>
                <a:gd name="connsiteY23" fmla="*/ 358140 h 665321"/>
                <a:gd name="connsiteX24" fmla="*/ 877253 w 882014"/>
                <a:gd name="connsiteY24" fmla="*/ 274320 h 665321"/>
                <a:gd name="connsiteX25" fmla="*/ 531971 w 882014"/>
                <a:gd name="connsiteY25" fmla="*/ 657701 h 665321"/>
                <a:gd name="connsiteX26" fmla="*/ 539591 w 882014"/>
                <a:gd name="connsiteY26" fmla="*/ 639604 h 665321"/>
                <a:gd name="connsiteX27" fmla="*/ 531971 w 882014"/>
                <a:gd name="connsiteY27" fmla="*/ 621506 h 665321"/>
                <a:gd name="connsiteX28" fmla="*/ 513874 w 882014"/>
                <a:gd name="connsiteY28" fmla="*/ 613886 h 665321"/>
                <a:gd name="connsiteX29" fmla="*/ 495776 w 882014"/>
                <a:gd name="connsiteY29" fmla="*/ 621506 h 665321"/>
                <a:gd name="connsiteX30" fmla="*/ 488156 w 882014"/>
                <a:gd name="connsiteY30" fmla="*/ 639604 h 665321"/>
                <a:gd name="connsiteX31" fmla="*/ 495776 w 882014"/>
                <a:gd name="connsiteY31" fmla="*/ 657701 h 665321"/>
                <a:gd name="connsiteX32" fmla="*/ 513874 w 882014"/>
                <a:gd name="connsiteY32" fmla="*/ 665321 h 665321"/>
                <a:gd name="connsiteX33" fmla="*/ 531971 w 882014"/>
                <a:gd name="connsiteY33" fmla="*/ 657701 h 665321"/>
                <a:gd name="connsiteX34" fmla="*/ 200978 w 882014"/>
                <a:gd name="connsiteY34" fmla="*/ 657701 h 665321"/>
                <a:gd name="connsiteX35" fmla="*/ 208598 w 882014"/>
                <a:gd name="connsiteY35" fmla="*/ 639604 h 665321"/>
                <a:gd name="connsiteX36" fmla="*/ 200978 w 882014"/>
                <a:gd name="connsiteY36" fmla="*/ 621506 h 665321"/>
                <a:gd name="connsiteX37" fmla="*/ 182880 w 882014"/>
                <a:gd name="connsiteY37" fmla="*/ 613886 h 665321"/>
                <a:gd name="connsiteX38" fmla="*/ 164783 w 882014"/>
                <a:gd name="connsiteY38" fmla="*/ 621506 h 665321"/>
                <a:gd name="connsiteX39" fmla="*/ 157163 w 882014"/>
                <a:gd name="connsiteY39" fmla="*/ 639604 h 665321"/>
                <a:gd name="connsiteX40" fmla="*/ 164783 w 882014"/>
                <a:gd name="connsiteY40" fmla="*/ 657701 h 665321"/>
                <a:gd name="connsiteX41" fmla="*/ 182880 w 882014"/>
                <a:gd name="connsiteY41" fmla="*/ 665321 h 665321"/>
                <a:gd name="connsiteX42" fmla="*/ 200978 w 882014"/>
                <a:gd name="connsiteY42" fmla="*/ 657701 h 66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82014" h="665321">
                  <a:moveTo>
                    <a:pt x="857250" y="442436"/>
                  </a:moveTo>
                  <a:cubicBezTo>
                    <a:pt x="857196" y="440957"/>
                    <a:pt x="857037" y="439369"/>
                    <a:pt x="856774" y="437674"/>
                  </a:cubicBezTo>
                  <a:lnTo>
                    <a:pt x="408623" y="26670"/>
                  </a:lnTo>
                  <a:cubicBezTo>
                    <a:pt x="298780" y="31085"/>
                    <a:pt x="204324" y="72678"/>
                    <a:pt x="125254" y="151448"/>
                  </a:cubicBezTo>
                  <a:cubicBezTo>
                    <a:pt x="63875" y="213060"/>
                    <a:pt x="24981" y="284021"/>
                    <a:pt x="8573" y="364331"/>
                  </a:cubicBezTo>
                  <a:cubicBezTo>
                    <a:pt x="6514" y="375270"/>
                    <a:pt x="4767" y="386383"/>
                    <a:pt x="3334" y="397669"/>
                  </a:cubicBezTo>
                  <a:cubicBezTo>
                    <a:pt x="1956" y="409389"/>
                    <a:pt x="1003" y="421296"/>
                    <a:pt x="476" y="433388"/>
                  </a:cubicBezTo>
                  <a:cubicBezTo>
                    <a:pt x="159" y="440466"/>
                    <a:pt x="0" y="447610"/>
                    <a:pt x="0" y="454819"/>
                  </a:cubicBezTo>
                  <a:cubicBezTo>
                    <a:pt x="0" y="479374"/>
                    <a:pt x="1746" y="503187"/>
                    <a:pt x="5239" y="526256"/>
                  </a:cubicBezTo>
                  <a:cubicBezTo>
                    <a:pt x="7440" y="539849"/>
                    <a:pt x="10139" y="553184"/>
                    <a:pt x="13335" y="566261"/>
                  </a:cubicBezTo>
                  <a:lnTo>
                    <a:pt x="230981" y="566261"/>
                  </a:lnTo>
                  <a:lnTo>
                    <a:pt x="442913" y="566261"/>
                  </a:lnTo>
                  <a:lnTo>
                    <a:pt x="478631" y="566261"/>
                  </a:lnTo>
                  <a:lnTo>
                    <a:pt x="843439" y="566261"/>
                  </a:lnTo>
                  <a:cubicBezTo>
                    <a:pt x="852496" y="531562"/>
                    <a:pt x="857100" y="495050"/>
                    <a:pt x="857250" y="456724"/>
                  </a:cubicBezTo>
                  <a:lnTo>
                    <a:pt x="857250" y="442436"/>
                  </a:lnTo>
                  <a:moveTo>
                    <a:pt x="877253" y="274320"/>
                  </a:moveTo>
                  <a:cubicBezTo>
                    <a:pt x="878840" y="267335"/>
                    <a:pt x="879951" y="260033"/>
                    <a:pt x="880586" y="252413"/>
                  </a:cubicBezTo>
                  <a:cubicBezTo>
                    <a:pt x="881539" y="243840"/>
                    <a:pt x="882015" y="235108"/>
                    <a:pt x="882015" y="226219"/>
                  </a:cubicBezTo>
                  <a:cubicBezTo>
                    <a:pt x="882015" y="224314"/>
                    <a:pt x="882015" y="222409"/>
                    <a:pt x="882015" y="220504"/>
                  </a:cubicBezTo>
                  <a:cubicBezTo>
                    <a:pt x="880745" y="160496"/>
                    <a:pt x="858520" y="108902"/>
                    <a:pt x="815340" y="65723"/>
                  </a:cubicBezTo>
                  <a:cubicBezTo>
                    <a:pt x="771525" y="21908"/>
                    <a:pt x="718185" y="0"/>
                    <a:pt x="655320" y="0"/>
                  </a:cubicBezTo>
                  <a:cubicBezTo>
                    <a:pt x="598713" y="0"/>
                    <a:pt x="549659" y="17939"/>
                    <a:pt x="508159" y="53816"/>
                  </a:cubicBezTo>
                  <a:lnTo>
                    <a:pt x="839629" y="358140"/>
                  </a:lnTo>
                  <a:cubicBezTo>
                    <a:pt x="858422" y="332978"/>
                    <a:pt x="870963" y="305038"/>
                    <a:pt x="877253" y="274320"/>
                  </a:cubicBezTo>
                  <a:moveTo>
                    <a:pt x="531971" y="657701"/>
                  </a:moveTo>
                  <a:cubicBezTo>
                    <a:pt x="537051" y="652622"/>
                    <a:pt x="539591" y="646588"/>
                    <a:pt x="539591" y="639604"/>
                  </a:cubicBezTo>
                  <a:cubicBezTo>
                    <a:pt x="539591" y="632619"/>
                    <a:pt x="537051" y="626586"/>
                    <a:pt x="531971" y="621506"/>
                  </a:cubicBezTo>
                  <a:cubicBezTo>
                    <a:pt x="526892" y="616427"/>
                    <a:pt x="520858" y="613886"/>
                    <a:pt x="513874" y="613886"/>
                  </a:cubicBezTo>
                  <a:cubicBezTo>
                    <a:pt x="506889" y="613886"/>
                    <a:pt x="500856" y="616427"/>
                    <a:pt x="495776" y="621506"/>
                  </a:cubicBezTo>
                  <a:cubicBezTo>
                    <a:pt x="490697" y="626586"/>
                    <a:pt x="488156" y="632619"/>
                    <a:pt x="488156" y="639604"/>
                  </a:cubicBezTo>
                  <a:cubicBezTo>
                    <a:pt x="488156" y="646588"/>
                    <a:pt x="490697" y="652622"/>
                    <a:pt x="495776" y="657701"/>
                  </a:cubicBezTo>
                  <a:cubicBezTo>
                    <a:pt x="500856" y="662781"/>
                    <a:pt x="506889" y="665321"/>
                    <a:pt x="513874" y="665321"/>
                  </a:cubicBezTo>
                  <a:cubicBezTo>
                    <a:pt x="520858" y="665321"/>
                    <a:pt x="526892" y="662781"/>
                    <a:pt x="531971" y="657701"/>
                  </a:cubicBezTo>
                  <a:moveTo>
                    <a:pt x="200978" y="657701"/>
                  </a:moveTo>
                  <a:cubicBezTo>
                    <a:pt x="206057" y="652622"/>
                    <a:pt x="208598" y="646588"/>
                    <a:pt x="208598" y="639604"/>
                  </a:cubicBezTo>
                  <a:cubicBezTo>
                    <a:pt x="208598" y="632619"/>
                    <a:pt x="206057" y="626586"/>
                    <a:pt x="200978" y="621506"/>
                  </a:cubicBezTo>
                  <a:cubicBezTo>
                    <a:pt x="195898" y="616427"/>
                    <a:pt x="189865" y="613886"/>
                    <a:pt x="182880" y="613886"/>
                  </a:cubicBezTo>
                  <a:cubicBezTo>
                    <a:pt x="175895" y="613886"/>
                    <a:pt x="169862" y="616427"/>
                    <a:pt x="164783" y="621506"/>
                  </a:cubicBezTo>
                  <a:cubicBezTo>
                    <a:pt x="159703" y="626586"/>
                    <a:pt x="157163" y="632619"/>
                    <a:pt x="157163" y="639604"/>
                  </a:cubicBezTo>
                  <a:cubicBezTo>
                    <a:pt x="157163" y="646588"/>
                    <a:pt x="159703" y="652622"/>
                    <a:pt x="164783" y="657701"/>
                  </a:cubicBezTo>
                  <a:cubicBezTo>
                    <a:pt x="169862" y="662781"/>
                    <a:pt x="175895" y="665321"/>
                    <a:pt x="182880" y="665321"/>
                  </a:cubicBezTo>
                  <a:cubicBezTo>
                    <a:pt x="189865" y="665321"/>
                    <a:pt x="195898" y="662781"/>
                    <a:pt x="200978" y="657701"/>
                  </a:cubicBezTo>
                  <a:close/>
                </a:path>
              </a:pathLst>
            </a:custGeom>
            <a:grpFill/>
            <a:ln w="9525" cap="flat">
              <a:solidFill>
                <a:srgbClr val="B5E4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86F40F5-C1C6-41D5-B6C4-616B511A0092}"/>
              </a:ext>
            </a:extLst>
          </p:cNvPr>
          <p:cNvGrpSpPr/>
          <p:nvPr/>
        </p:nvGrpSpPr>
        <p:grpSpPr>
          <a:xfrm>
            <a:off x="11577778" y="-41700"/>
            <a:ext cx="942498" cy="805912"/>
            <a:chOff x="10064368" y="3264508"/>
            <a:chExt cx="942498" cy="805912"/>
          </a:xfrm>
          <a:solidFill>
            <a:srgbClr val="B5E4FB"/>
          </a:solidFill>
        </p:grpSpPr>
        <p:grpSp>
          <p:nvGrpSpPr>
            <p:cNvPr id="79" name="Graphic 27">
              <a:extLst>
                <a:ext uri="{FF2B5EF4-FFF2-40B4-BE49-F238E27FC236}">
                  <a16:creationId xmlns:a16="http://schemas.microsoft.com/office/drawing/2014/main" id="{C6F79E29-401C-4FAF-8823-0AF9B665BFE0}"/>
                </a:ext>
              </a:extLst>
            </p:cNvPr>
            <p:cNvGrpSpPr/>
            <p:nvPr/>
          </p:nvGrpSpPr>
          <p:grpSpPr>
            <a:xfrm>
              <a:off x="10064368" y="3264508"/>
              <a:ext cx="942498" cy="685324"/>
              <a:chOff x="10064368" y="3264508"/>
              <a:chExt cx="942498" cy="685324"/>
            </a:xfrm>
            <a:grpFill/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96F75ED-A695-421E-902C-338D28DC3D81}"/>
                  </a:ext>
                </a:extLst>
              </p:cNvPr>
              <p:cNvSpPr/>
              <p:nvPr/>
            </p:nvSpPr>
            <p:spPr>
              <a:xfrm>
                <a:off x="10263440" y="3898397"/>
                <a:ext cx="382428" cy="51435"/>
              </a:xfrm>
              <a:custGeom>
                <a:avLst/>
                <a:gdLst>
                  <a:gd name="connsiteX0" fmla="*/ 382429 w 382428"/>
                  <a:gd name="connsiteY0" fmla="*/ 25718 h 51435"/>
                  <a:gd name="connsiteX1" fmla="*/ 374809 w 382428"/>
                  <a:gd name="connsiteY1" fmla="*/ 7620 h 51435"/>
                  <a:gd name="connsiteX2" fmla="*/ 356711 w 382428"/>
                  <a:gd name="connsiteY2" fmla="*/ 0 h 51435"/>
                  <a:gd name="connsiteX3" fmla="*/ 338614 w 382428"/>
                  <a:gd name="connsiteY3" fmla="*/ 7620 h 51435"/>
                  <a:gd name="connsiteX4" fmla="*/ 330994 w 382428"/>
                  <a:gd name="connsiteY4" fmla="*/ 25718 h 51435"/>
                  <a:gd name="connsiteX5" fmla="*/ 338614 w 382428"/>
                  <a:gd name="connsiteY5" fmla="*/ 43815 h 51435"/>
                  <a:gd name="connsiteX6" fmla="*/ 356711 w 382428"/>
                  <a:gd name="connsiteY6" fmla="*/ 51435 h 51435"/>
                  <a:gd name="connsiteX7" fmla="*/ 374809 w 382428"/>
                  <a:gd name="connsiteY7" fmla="*/ 43815 h 51435"/>
                  <a:gd name="connsiteX8" fmla="*/ 382429 w 382428"/>
                  <a:gd name="connsiteY8" fmla="*/ 25718 h 51435"/>
                  <a:gd name="connsiteX9" fmla="*/ 43815 w 382428"/>
                  <a:gd name="connsiteY9" fmla="*/ 43815 h 51435"/>
                  <a:gd name="connsiteX10" fmla="*/ 51435 w 382428"/>
                  <a:gd name="connsiteY10" fmla="*/ 25718 h 51435"/>
                  <a:gd name="connsiteX11" fmla="*/ 43815 w 382428"/>
                  <a:gd name="connsiteY11" fmla="*/ 7620 h 51435"/>
                  <a:gd name="connsiteX12" fmla="*/ 25718 w 382428"/>
                  <a:gd name="connsiteY12" fmla="*/ 0 h 51435"/>
                  <a:gd name="connsiteX13" fmla="*/ 7620 w 382428"/>
                  <a:gd name="connsiteY13" fmla="*/ 7620 h 51435"/>
                  <a:gd name="connsiteX14" fmla="*/ 0 w 382428"/>
                  <a:gd name="connsiteY14" fmla="*/ 25718 h 51435"/>
                  <a:gd name="connsiteX15" fmla="*/ 7620 w 382428"/>
                  <a:gd name="connsiteY15" fmla="*/ 43815 h 51435"/>
                  <a:gd name="connsiteX16" fmla="*/ 25718 w 382428"/>
                  <a:gd name="connsiteY16" fmla="*/ 51435 h 51435"/>
                  <a:gd name="connsiteX17" fmla="*/ 43815 w 382428"/>
                  <a:gd name="connsiteY17" fmla="*/ 43815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2428" h="51435">
                    <a:moveTo>
                      <a:pt x="382429" y="25718"/>
                    </a:moveTo>
                    <a:cubicBezTo>
                      <a:pt x="382429" y="18733"/>
                      <a:pt x="379888" y="12700"/>
                      <a:pt x="374809" y="7620"/>
                    </a:cubicBezTo>
                    <a:cubicBezTo>
                      <a:pt x="369729" y="2540"/>
                      <a:pt x="363696" y="0"/>
                      <a:pt x="356711" y="0"/>
                    </a:cubicBezTo>
                    <a:cubicBezTo>
                      <a:pt x="349727" y="0"/>
                      <a:pt x="343693" y="2540"/>
                      <a:pt x="338614" y="7620"/>
                    </a:cubicBezTo>
                    <a:cubicBezTo>
                      <a:pt x="333534" y="12700"/>
                      <a:pt x="330994" y="18733"/>
                      <a:pt x="330994" y="25718"/>
                    </a:cubicBezTo>
                    <a:cubicBezTo>
                      <a:pt x="330994" y="32702"/>
                      <a:pt x="333534" y="38735"/>
                      <a:pt x="338614" y="43815"/>
                    </a:cubicBezTo>
                    <a:cubicBezTo>
                      <a:pt x="343693" y="48895"/>
                      <a:pt x="349727" y="51435"/>
                      <a:pt x="356711" y="51435"/>
                    </a:cubicBezTo>
                    <a:cubicBezTo>
                      <a:pt x="363696" y="51435"/>
                      <a:pt x="369729" y="48895"/>
                      <a:pt x="374809" y="43815"/>
                    </a:cubicBezTo>
                    <a:cubicBezTo>
                      <a:pt x="379888" y="38735"/>
                      <a:pt x="382429" y="32702"/>
                      <a:pt x="382429" y="25718"/>
                    </a:cubicBezTo>
                    <a:moveTo>
                      <a:pt x="43815" y="43815"/>
                    </a:moveTo>
                    <a:cubicBezTo>
                      <a:pt x="48895" y="38735"/>
                      <a:pt x="51435" y="32702"/>
                      <a:pt x="51435" y="25718"/>
                    </a:cubicBezTo>
                    <a:cubicBezTo>
                      <a:pt x="51435" y="18733"/>
                      <a:pt x="48895" y="12700"/>
                      <a:pt x="43815" y="7620"/>
                    </a:cubicBezTo>
                    <a:cubicBezTo>
                      <a:pt x="38735" y="2540"/>
                      <a:pt x="32702" y="0"/>
                      <a:pt x="25718" y="0"/>
                    </a:cubicBezTo>
                    <a:cubicBezTo>
                      <a:pt x="18733" y="0"/>
                      <a:pt x="12700" y="2540"/>
                      <a:pt x="7620" y="7620"/>
                    </a:cubicBezTo>
                    <a:cubicBezTo>
                      <a:pt x="2540" y="12700"/>
                      <a:pt x="0" y="18733"/>
                      <a:pt x="0" y="25718"/>
                    </a:cubicBezTo>
                    <a:cubicBezTo>
                      <a:pt x="0" y="32702"/>
                      <a:pt x="2540" y="38735"/>
                      <a:pt x="7620" y="43815"/>
                    </a:cubicBezTo>
                    <a:cubicBezTo>
                      <a:pt x="12700" y="48895"/>
                      <a:pt x="18733" y="51435"/>
                      <a:pt x="25718" y="51435"/>
                    </a:cubicBezTo>
                    <a:cubicBezTo>
                      <a:pt x="32702" y="51435"/>
                      <a:pt x="38735" y="48895"/>
                      <a:pt x="43815" y="4381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B5E4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5885D81-2478-471D-8602-5913F4F619CD}"/>
                  </a:ext>
                </a:extLst>
              </p:cNvPr>
              <p:cNvSpPr/>
              <p:nvPr/>
            </p:nvSpPr>
            <p:spPr>
              <a:xfrm>
                <a:off x="10064368" y="3264508"/>
                <a:ext cx="942498" cy="586263"/>
              </a:xfrm>
              <a:custGeom>
                <a:avLst/>
                <a:gdLst>
                  <a:gd name="connsiteX0" fmla="*/ 818674 w 942498"/>
                  <a:gd name="connsiteY0" fmla="*/ 173355 h 586263"/>
                  <a:gd name="connsiteX1" fmla="*/ 787241 w 942498"/>
                  <a:gd name="connsiteY1" fmla="*/ 98108 h 586263"/>
                  <a:gd name="connsiteX2" fmla="*/ 711994 w 942498"/>
                  <a:gd name="connsiteY2" fmla="*/ 66675 h 586263"/>
                  <a:gd name="connsiteX3" fmla="*/ 651510 w 942498"/>
                  <a:gd name="connsiteY3" fmla="*/ 85249 h 586263"/>
                  <a:gd name="connsiteX4" fmla="*/ 621983 w 942498"/>
                  <a:gd name="connsiteY4" fmla="*/ 31433 h 586263"/>
                  <a:gd name="connsiteX5" fmla="*/ 546735 w 942498"/>
                  <a:gd name="connsiteY5" fmla="*/ 0 h 586263"/>
                  <a:gd name="connsiteX6" fmla="*/ 471488 w 942498"/>
                  <a:gd name="connsiteY6" fmla="*/ 31433 h 586263"/>
                  <a:gd name="connsiteX7" fmla="*/ 458153 w 942498"/>
                  <a:gd name="connsiteY7" fmla="*/ 47149 h 586263"/>
                  <a:gd name="connsiteX8" fmla="*/ 449104 w 942498"/>
                  <a:gd name="connsiteY8" fmla="*/ 37148 h 586263"/>
                  <a:gd name="connsiteX9" fmla="*/ 373856 w 942498"/>
                  <a:gd name="connsiteY9" fmla="*/ 5715 h 586263"/>
                  <a:gd name="connsiteX10" fmla="*/ 298609 w 942498"/>
                  <a:gd name="connsiteY10" fmla="*/ 37148 h 586263"/>
                  <a:gd name="connsiteX11" fmla="*/ 268605 w 942498"/>
                  <a:gd name="connsiteY11" fmla="*/ 94298 h 586263"/>
                  <a:gd name="connsiteX12" fmla="*/ 219075 w 942498"/>
                  <a:gd name="connsiteY12" fmla="*/ 82391 h 586263"/>
                  <a:gd name="connsiteX13" fmla="*/ 143828 w 942498"/>
                  <a:gd name="connsiteY13" fmla="*/ 113824 h 586263"/>
                  <a:gd name="connsiteX14" fmla="*/ 112395 w 942498"/>
                  <a:gd name="connsiteY14" fmla="*/ 189071 h 586263"/>
                  <a:gd name="connsiteX15" fmla="*/ 118586 w 942498"/>
                  <a:gd name="connsiteY15" fmla="*/ 225743 h 586263"/>
                  <a:gd name="connsiteX16" fmla="*/ 52388 w 942498"/>
                  <a:gd name="connsiteY16" fmla="*/ 257175 h 586263"/>
                  <a:gd name="connsiteX17" fmla="*/ 20955 w 942498"/>
                  <a:gd name="connsiteY17" fmla="*/ 332423 h 586263"/>
                  <a:gd name="connsiteX18" fmla="*/ 46673 w 942498"/>
                  <a:gd name="connsiteY18" fmla="*/ 401479 h 586263"/>
                  <a:gd name="connsiteX19" fmla="*/ 31433 w 942498"/>
                  <a:gd name="connsiteY19" fmla="*/ 414338 h 586263"/>
                  <a:gd name="connsiteX20" fmla="*/ 0 w 942498"/>
                  <a:gd name="connsiteY20" fmla="*/ 489585 h 586263"/>
                  <a:gd name="connsiteX21" fmla="*/ 31433 w 942498"/>
                  <a:gd name="connsiteY21" fmla="*/ 564833 h 586263"/>
                  <a:gd name="connsiteX22" fmla="*/ 61913 w 942498"/>
                  <a:gd name="connsiteY22" fmla="*/ 586264 h 586263"/>
                  <a:gd name="connsiteX23" fmla="*/ 151448 w 942498"/>
                  <a:gd name="connsiteY23" fmla="*/ 586264 h 586263"/>
                  <a:gd name="connsiteX24" fmla="*/ 785336 w 942498"/>
                  <a:gd name="connsiteY24" fmla="*/ 586264 h 586263"/>
                  <a:gd name="connsiteX25" fmla="*/ 886301 w 942498"/>
                  <a:gd name="connsiteY25" fmla="*/ 586264 h 586263"/>
                  <a:gd name="connsiteX26" fmla="*/ 911066 w 942498"/>
                  <a:gd name="connsiteY26" fmla="*/ 567690 h 586263"/>
                  <a:gd name="connsiteX27" fmla="*/ 942499 w 942498"/>
                  <a:gd name="connsiteY27" fmla="*/ 492443 h 586263"/>
                  <a:gd name="connsiteX28" fmla="*/ 911066 w 942498"/>
                  <a:gd name="connsiteY28" fmla="*/ 417195 h 586263"/>
                  <a:gd name="connsiteX29" fmla="*/ 894874 w 942498"/>
                  <a:gd name="connsiteY29" fmla="*/ 403384 h 586263"/>
                  <a:gd name="connsiteX30" fmla="*/ 906304 w 942498"/>
                  <a:gd name="connsiteY30" fmla="*/ 393859 h 586263"/>
                  <a:gd name="connsiteX31" fmla="*/ 937736 w 942498"/>
                  <a:gd name="connsiteY31" fmla="*/ 318611 h 586263"/>
                  <a:gd name="connsiteX32" fmla="*/ 906304 w 942498"/>
                  <a:gd name="connsiteY32" fmla="*/ 243364 h 586263"/>
                  <a:gd name="connsiteX33" fmla="*/ 831056 w 942498"/>
                  <a:gd name="connsiteY33" fmla="*/ 211931 h 586263"/>
                  <a:gd name="connsiteX34" fmla="*/ 811054 w 942498"/>
                  <a:gd name="connsiteY34" fmla="*/ 213360 h 586263"/>
                  <a:gd name="connsiteX35" fmla="*/ 818674 w 942498"/>
                  <a:gd name="connsiteY35" fmla="*/ 173355 h 58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42498" h="586263">
                    <a:moveTo>
                      <a:pt x="818674" y="173355"/>
                    </a:moveTo>
                    <a:cubicBezTo>
                      <a:pt x="818674" y="143828"/>
                      <a:pt x="808196" y="118745"/>
                      <a:pt x="787241" y="98108"/>
                    </a:cubicBezTo>
                    <a:cubicBezTo>
                      <a:pt x="766286" y="77153"/>
                      <a:pt x="741204" y="66675"/>
                      <a:pt x="711994" y="66675"/>
                    </a:cubicBezTo>
                    <a:cubicBezTo>
                      <a:pt x="689343" y="66675"/>
                      <a:pt x="669182" y="72866"/>
                      <a:pt x="651510" y="85249"/>
                    </a:cubicBezTo>
                    <a:cubicBezTo>
                      <a:pt x="647594" y="64901"/>
                      <a:pt x="637752" y="46963"/>
                      <a:pt x="621983" y="31433"/>
                    </a:cubicBezTo>
                    <a:cubicBezTo>
                      <a:pt x="601028" y="10478"/>
                      <a:pt x="575945" y="0"/>
                      <a:pt x="546735" y="0"/>
                    </a:cubicBezTo>
                    <a:cubicBezTo>
                      <a:pt x="517525" y="0"/>
                      <a:pt x="492443" y="10478"/>
                      <a:pt x="471488" y="31433"/>
                    </a:cubicBezTo>
                    <a:cubicBezTo>
                      <a:pt x="466434" y="36411"/>
                      <a:pt x="461988" y="41650"/>
                      <a:pt x="458153" y="47149"/>
                    </a:cubicBezTo>
                    <a:cubicBezTo>
                      <a:pt x="455393" y="43705"/>
                      <a:pt x="452377" y="40371"/>
                      <a:pt x="449104" y="37148"/>
                    </a:cubicBezTo>
                    <a:cubicBezTo>
                      <a:pt x="428149" y="16193"/>
                      <a:pt x="403067" y="5715"/>
                      <a:pt x="373856" y="5715"/>
                    </a:cubicBezTo>
                    <a:cubicBezTo>
                      <a:pt x="344646" y="5715"/>
                      <a:pt x="319564" y="16193"/>
                      <a:pt x="298609" y="37148"/>
                    </a:cubicBezTo>
                    <a:cubicBezTo>
                      <a:pt x="282043" y="53463"/>
                      <a:pt x="272042" y="72513"/>
                      <a:pt x="268605" y="94298"/>
                    </a:cubicBezTo>
                    <a:cubicBezTo>
                      <a:pt x="253659" y="86360"/>
                      <a:pt x="237149" y="82391"/>
                      <a:pt x="219075" y="82391"/>
                    </a:cubicBezTo>
                    <a:cubicBezTo>
                      <a:pt x="189865" y="82391"/>
                      <a:pt x="164783" y="92869"/>
                      <a:pt x="143828" y="113824"/>
                    </a:cubicBezTo>
                    <a:cubicBezTo>
                      <a:pt x="122873" y="134462"/>
                      <a:pt x="112395" y="159544"/>
                      <a:pt x="112395" y="189071"/>
                    </a:cubicBezTo>
                    <a:cubicBezTo>
                      <a:pt x="112395" y="202245"/>
                      <a:pt x="114459" y="214469"/>
                      <a:pt x="118586" y="225743"/>
                    </a:cubicBezTo>
                    <a:cubicBezTo>
                      <a:pt x="93262" y="227889"/>
                      <a:pt x="71196" y="238367"/>
                      <a:pt x="52388" y="257175"/>
                    </a:cubicBezTo>
                    <a:cubicBezTo>
                      <a:pt x="31433" y="277813"/>
                      <a:pt x="20955" y="302895"/>
                      <a:pt x="20955" y="332423"/>
                    </a:cubicBezTo>
                    <a:cubicBezTo>
                      <a:pt x="20955" y="358816"/>
                      <a:pt x="29528" y="381834"/>
                      <a:pt x="46673" y="401479"/>
                    </a:cubicBezTo>
                    <a:cubicBezTo>
                      <a:pt x="41354" y="405210"/>
                      <a:pt x="36274" y="409496"/>
                      <a:pt x="31433" y="414338"/>
                    </a:cubicBezTo>
                    <a:cubicBezTo>
                      <a:pt x="10478" y="434975"/>
                      <a:pt x="0" y="460058"/>
                      <a:pt x="0" y="489585"/>
                    </a:cubicBezTo>
                    <a:cubicBezTo>
                      <a:pt x="0" y="518795"/>
                      <a:pt x="10478" y="543878"/>
                      <a:pt x="31433" y="564833"/>
                    </a:cubicBezTo>
                    <a:cubicBezTo>
                      <a:pt x="40765" y="574024"/>
                      <a:pt x="50925" y="581168"/>
                      <a:pt x="61913" y="586264"/>
                    </a:cubicBezTo>
                    <a:lnTo>
                      <a:pt x="151448" y="586264"/>
                    </a:lnTo>
                    <a:lnTo>
                      <a:pt x="785336" y="586264"/>
                    </a:lnTo>
                    <a:lnTo>
                      <a:pt x="886301" y="586264"/>
                    </a:lnTo>
                    <a:cubicBezTo>
                      <a:pt x="895108" y="581468"/>
                      <a:pt x="903363" y="575277"/>
                      <a:pt x="911066" y="567690"/>
                    </a:cubicBezTo>
                    <a:cubicBezTo>
                      <a:pt x="932021" y="546735"/>
                      <a:pt x="942499" y="521653"/>
                      <a:pt x="942499" y="492443"/>
                    </a:cubicBezTo>
                    <a:cubicBezTo>
                      <a:pt x="942499" y="462915"/>
                      <a:pt x="932021" y="437833"/>
                      <a:pt x="911066" y="417195"/>
                    </a:cubicBezTo>
                    <a:cubicBezTo>
                      <a:pt x="905946" y="412074"/>
                      <a:pt x="900548" y="407470"/>
                      <a:pt x="894874" y="403384"/>
                    </a:cubicBezTo>
                    <a:cubicBezTo>
                      <a:pt x="898839" y="400633"/>
                      <a:pt x="902649" y="397458"/>
                      <a:pt x="906304" y="393859"/>
                    </a:cubicBezTo>
                    <a:cubicBezTo>
                      <a:pt x="927259" y="372904"/>
                      <a:pt x="937736" y="347822"/>
                      <a:pt x="937736" y="318611"/>
                    </a:cubicBezTo>
                    <a:cubicBezTo>
                      <a:pt x="937736" y="289084"/>
                      <a:pt x="927259" y="264002"/>
                      <a:pt x="906304" y="243364"/>
                    </a:cubicBezTo>
                    <a:cubicBezTo>
                      <a:pt x="885349" y="222409"/>
                      <a:pt x="860267" y="211931"/>
                      <a:pt x="831056" y="211931"/>
                    </a:cubicBezTo>
                    <a:cubicBezTo>
                      <a:pt x="824129" y="211931"/>
                      <a:pt x="817461" y="212408"/>
                      <a:pt x="811054" y="213360"/>
                    </a:cubicBezTo>
                    <a:cubicBezTo>
                      <a:pt x="816133" y="201150"/>
                      <a:pt x="818674" y="187815"/>
                      <a:pt x="818674" y="17335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B5E4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1ED0E76-4185-4DD5-B58B-C9C7AA4085C2}"/>
                </a:ext>
              </a:extLst>
            </p:cNvPr>
            <p:cNvSpPr/>
            <p:nvPr/>
          </p:nvSpPr>
          <p:spPr>
            <a:xfrm rot="1779793">
              <a:off x="10377490" y="3927199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9168A1B-046B-4B7D-8DFD-90A869DE4092}"/>
              </a:ext>
            </a:extLst>
          </p:cNvPr>
          <p:cNvGrpSpPr/>
          <p:nvPr/>
        </p:nvGrpSpPr>
        <p:grpSpPr>
          <a:xfrm>
            <a:off x="9910922" y="1027647"/>
            <a:ext cx="856297" cy="869156"/>
            <a:chOff x="8304944" y="1845886"/>
            <a:chExt cx="856297" cy="869156"/>
          </a:xfrm>
          <a:solidFill>
            <a:srgbClr val="B5E4FB"/>
          </a:solidFill>
        </p:grpSpPr>
        <p:grpSp>
          <p:nvGrpSpPr>
            <p:cNvPr id="84" name="Graphic 17">
              <a:extLst>
                <a:ext uri="{FF2B5EF4-FFF2-40B4-BE49-F238E27FC236}">
                  <a16:creationId xmlns:a16="http://schemas.microsoft.com/office/drawing/2014/main" id="{4FAC6320-B316-4DBE-AC54-C3172383F67F}"/>
                </a:ext>
              </a:extLst>
            </p:cNvPr>
            <p:cNvGrpSpPr/>
            <p:nvPr/>
          </p:nvGrpSpPr>
          <p:grpSpPr>
            <a:xfrm>
              <a:off x="8304944" y="1845886"/>
              <a:ext cx="856297" cy="869156"/>
              <a:chOff x="8304944" y="1845886"/>
              <a:chExt cx="856297" cy="869156"/>
            </a:xfrm>
            <a:grpFill/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10863760-746A-4E86-B445-FA02291E8628}"/>
                  </a:ext>
                </a:extLst>
              </p:cNvPr>
              <p:cNvSpPr/>
              <p:nvPr/>
            </p:nvSpPr>
            <p:spPr>
              <a:xfrm>
                <a:off x="8462106" y="2433578"/>
                <a:ext cx="382428" cy="51435"/>
              </a:xfrm>
              <a:custGeom>
                <a:avLst/>
                <a:gdLst>
                  <a:gd name="connsiteX0" fmla="*/ 382429 w 382428"/>
                  <a:gd name="connsiteY0" fmla="*/ 25718 h 51435"/>
                  <a:gd name="connsiteX1" fmla="*/ 374809 w 382428"/>
                  <a:gd name="connsiteY1" fmla="*/ 7620 h 51435"/>
                  <a:gd name="connsiteX2" fmla="*/ 356711 w 382428"/>
                  <a:gd name="connsiteY2" fmla="*/ 0 h 51435"/>
                  <a:gd name="connsiteX3" fmla="*/ 338614 w 382428"/>
                  <a:gd name="connsiteY3" fmla="*/ 7620 h 51435"/>
                  <a:gd name="connsiteX4" fmla="*/ 330994 w 382428"/>
                  <a:gd name="connsiteY4" fmla="*/ 25718 h 51435"/>
                  <a:gd name="connsiteX5" fmla="*/ 338614 w 382428"/>
                  <a:gd name="connsiteY5" fmla="*/ 43815 h 51435"/>
                  <a:gd name="connsiteX6" fmla="*/ 356711 w 382428"/>
                  <a:gd name="connsiteY6" fmla="*/ 51435 h 51435"/>
                  <a:gd name="connsiteX7" fmla="*/ 374809 w 382428"/>
                  <a:gd name="connsiteY7" fmla="*/ 43815 h 51435"/>
                  <a:gd name="connsiteX8" fmla="*/ 382429 w 382428"/>
                  <a:gd name="connsiteY8" fmla="*/ 25718 h 51435"/>
                  <a:gd name="connsiteX9" fmla="*/ 51435 w 382428"/>
                  <a:gd name="connsiteY9" fmla="*/ 25718 h 51435"/>
                  <a:gd name="connsiteX10" fmla="*/ 43815 w 382428"/>
                  <a:gd name="connsiteY10" fmla="*/ 7620 h 51435"/>
                  <a:gd name="connsiteX11" fmla="*/ 25718 w 382428"/>
                  <a:gd name="connsiteY11" fmla="*/ 0 h 51435"/>
                  <a:gd name="connsiteX12" fmla="*/ 7620 w 382428"/>
                  <a:gd name="connsiteY12" fmla="*/ 7620 h 51435"/>
                  <a:gd name="connsiteX13" fmla="*/ 0 w 382428"/>
                  <a:gd name="connsiteY13" fmla="*/ 25718 h 51435"/>
                  <a:gd name="connsiteX14" fmla="*/ 7620 w 382428"/>
                  <a:gd name="connsiteY14" fmla="*/ 43815 h 51435"/>
                  <a:gd name="connsiteX15" fmla="*/ 25718 w 382428"/>
                  <a:gd name="connsiteY15" fmla="*/ 51435 h 51435"/>
                  <a:gd name="connsiteX16" fmla="*/ 43815 w 382428"/>
                  <a:gd name="connsiteY16" fmla="*/ 43815 h 51435"/>
                  <a:gd name="connsiteX17" fmla="*/ 51435 w 382428"/>
                  <a:gd name="connsiteY17" fmla="*/ 25718 h 5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2428" h="51435">
                    <a:moveTo>
                      <a:pt x="382429" y="25718"/>
                    </a:moveTo>
                    <a:cubicBezTo>
                      <a:pt x="382429" y="18733"/>
                      <a:pt x="379888" y="12700"/>
                      <a:pt x="374809" y="7620"/>
                    </a:cubicBezTo>
                    <a:cubicBezTo>
                      <a:pt x="369729" y="2540"/>
                      <a:pt x="363696" y="0"/>
                      <a:pt x="356711" y="0"/>
                    </a:cubicBezTo>
                    <a:cubicBezTo>
                      <a:pt x="349727" y="0"/>
                      <a:pt x="343693" y="2540"/>
                      <a:pt x="338614" y="7620"/>
                    </a:cubicBezTo>
                    <a:cubicBezTo>
                      <a:pt x="333534" y="12700"/>
                      <a:pt x="330994" y="18733"/>
                      <a:pt x="330994" y="25718"/>
                    </a:cubicBezTo>
                    <a:cubicBezTo>
                      <a:pt x="330994" y="32702"/>
                      <a:pt x="333534" y="38735"/>
                      <a:pt x="338614" y="43815"/>
                    </a:cubicBezTo>
                    <a:cubicBezTo>
                      <a:pt x="343693" y="48895"/>
                      <a:pt x="349727" y="51435"/>
                      <a:pt x="356711" y="51435"/>
                    </a:cubicBezTo>
                    <a:cubicBezTo>
                      <a:pt x="363696" y="51435"/>
                      <a:pt x="369729" y="48895"/>
                      <a:pt x="374809" y="43815"/>
                    </a:cubicBezTo>
                    <a:cubicBezTo>
                      <a:pt x="379888" y="38735"/>
                      <a:pt x="382429" y="32702"/>
                      <a:pt x="382429" y="25718"/>
                    </a:cubicBezTo>
                    <a:moveTo>
                      <a:pt x="51435" y="25718"/>
                    </a:moveTo>
                    <a:cubicBezTo>
                      <a:pt x="51435" y="18733"/>
                      <a:pt x="48895" y="12700"/>
                      <a:pt x="43815" y="7620"/>
                    </a:cubicBezTo>
                    <a:cubicBezTo>
                      <a:pt x="38735" y="2540"/>
                      <a:pt x="32702" y="0"/>
                      <a:pt x="25718" y="0"/>
                    </a:cubicBezTo>
                    <a:cubicBezTo>
                      <a:pt x="18733" y="0"/>
                      <a:pt x="12700" y="2540"/>
                      <a:pt x="7620" y="7620"/>
                    </a:cubicBezTo>
                    <a:cubicBezTo>
                      <a:pt x="2540" y="12700"/>
                      <a:pt x="0" y="18733"/>
                      <a:pt x="0" y="25718"/>
                    </a:cubicBezTo>
                    <a:cubicBezTo>
                      <a:pt x="0" y="32702"/>
                      <a:pt x="2540" y="38735"/>
                      <a:pt x="7620" y="43815"/>
                    </a:cubicBezTo>
                    <a:cubicBezTo>
                      <a:pt x="12700" y="48895"/>
                      <a:pt x="18733" y="51435"/>
                      <a:pt x="25718" y="51435"/>
                    </a:cubicBezTo>
                    <a:cubicBezTo>
                      <a:pt x="32702" y="51435"/>
                      <a:pt x="38735" y="48895"/>
                      <a:pt x="43815" y="43815"/>
                    </a:cubicBezTo>
                    <a:cubicBezTo>
                      <a:pt x="48895" y="38735"/>
                      <a:pt x="51435" y="32702"/>
                      <a:pt x="51435" y="25718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B5E4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2269BC8F-5EF2-4265-922F-50C04F165DC2}"/>
                  </a:ext>
                </a:extLst>
              </p:cNvPr>
              <p:cNvSpPr/>
              <p:nvPr/>
            </p:nvSpPr>
            <p:spPr>
              <a:xfrm>
                <a:off x="8304944" y="1845886"/>
                <a:ext cx="856297" cy="869156"/>
              </a:xfrm>
              <a:custGeom>
                <a:avLst/>
                <a:gdLst>
                  <a:gd name="connsiteX0" fmla="*/ 856298 w 856297"/>
                  <a:gd name="connsiteY0" fmla="*/ 400526 h 869156"/>
                  <a:gd name="connsiteX1" fmla="*/ 731520 w 856297"/>
                  <a:gd name="connsiteY1" fmla="*/ 125254 h 869156"/>
                  <a:gd name="connsiteX2" fmla="*/ 428625 w 856297"/>
                  <a:gd name="connsiteY2" fmla="*/ 0 h 869156"/>
                  <a:gd name="connsiteX3" fmla="*/ 125254 w 856297"/>
                  <a:gd name="connsiteY3" fmla="*/ 125254 h 869156"/>
                  <a:gd name="connsiteX4" fmla="*/ 476 w 856297"/>
                  <a:gd name="connsiteY4" fmla="*/ 406718 h 869156"/>
                  <a:gd name="connsiteX5" fmla="*/ 0 w 856297"/>
                  <a:gd name="connsiteY5" fmla="*/ 428625 h 869156"/>
                  <a:gd name="connsiteX6" fmla="*/ 476 w 856297"/>
                  <a:gd name="connsiteY6" fmla="*/ 450056 h 869156"/>
                  <a:gd name="connsiteX7" fmla="*/ 476 w 856297"/>
                  <a:gd name="connsiteY7" fmla="*/ 540068 h 869156"/>
                  <a:gd name="connsiteX8" fmla="*/ 13335 w 856297"/>
                  <a:gd name="connsiteY8" fmla="*/ 540068 h 869156"/>
                  <a:gd name="connsiteX9" fmla="*/ 621506 w 856297"/>
                  <a:gd name="connsiteY9" fmla="*/ 540068 h 869156"/>
                  <a:gd name="connsiteX10" fmla="*/ 621506 w 856297"/>
                  <a:gd name="connsiteY10" fmla="*/ 452438 h 869156"/>
                  <a:gd name="connsiteX11" fmla="*/ 642461 w 856297"/>
                  <a:gd name="connsiteY11" fmla="*/ 452438 h 869156"/>
                  <a:gd name="connsiteX12" fmla="*/ 642461 w 856297"/>
                  <a:gd name="connsiteY12" fmla="*/ 549593 h 869156"/>
                  <a:gd name="connsiteX13" fmla="*/ 642461 w 856297"/>
                  <a:gd name="connsiteY13" fmla="*/ 869156 h 869156"/>
                  <a:gd name="connsiteX14" fmla="*/ 739616 w 856297"/>
                  <a:gd name="connsiteY14" fmla="*/ 869156 h 869156"/>
                  <a:gd name="connsiteX15" fmla="*/ 856298 w 856297"/>
                  <a:gd name="connsiteY15" fmla="*/ 752475 h 869156"/>
                  <a:gd name="connsiteX16" fmla="*/ 856298 w 856297"/>
                  <a:gd name="connsiteY16" fmla="*/ 400526 h 86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56297" h="869156">
                    <a:moveTo>
                      <a:pt x="856298" y="400526"/>
                    </a:moveTo>
                    <a:cubicBezTo>
                      <a:pt x="850222" y="294122"/>
                      <a:pt x="808631" y="202364"/>
                      <a:pt x="731520" y="125254"/>
                    </a:cubicBezTo>
                    <a:cubicBezTo>
                      <a:pt x="647700" y="41751"/>
                      <a:pt x="546735" y="0"/>
                      <a:pt x="428625" y="0"/>
                    </a:cubicBezTo>
                    <a:cubicBezTo>
                      <a:pt x="310198" y="0"/>
                      <a:pt x="209074" y="41751"/>
                      <a:pt x="125254" y="125254"/>
                    </a:cubicBezTo>
                    <a:cubicBezTo>
                      <a:pt x="46896" y="203909"/>
                      <a:pt x="5303" y="297731"/>
                      <a:pt x="476" y="406718"/>
                    </a:cubicBezTo>
                    <a:cubicBezTo>
                      <a:pt x="159" y="414026"/>
                      <a:pt x="0" y="421329"/>
                      <a:pt x="0" y="428625"/>
                    </a:cubicBezTo>
                    <a:cubicBezTo>
                      <a:pt x="0" y="435941"/>
                      <a:pt x="159" y="443085"/>
                      <a:pt x="476" y="450056"/>
                    </a:cubicBezTo>
                    <a:lnTo>
                      <a:pt x="476" y="540068"/>
                    </a:lnTo>
                    <a:lnTo>
                      <a:pt x="13335" y="540068"/>
                    </a:lnTo>
                    <a:lnTo>
                      <a:pt x="621506" y="540068"/>
                    </a:lnTo>
                    <a:lnTo>
                      <a:pt x="621506" y="452438"/>
                    </a:lnTo>
                    <a:cubicBezTo>
                      <a:pt x="628491" y="443548"/>
                      <a:pt x="635477" y="443548"/>
                      <a:pt x="642461" y="452438"/>
                    </a:cubicBezTo>
                    <a:lnTo>
                      <a:pt x="642461" y="549593"/>
                    </a:lnTo>
                    <a:lnTo>
                      <a:pt x="642461" y="869156"/>
                    </a:lnTo>
                    <a:lnTo>
                      <a:pt x="739616" y="869156"/>
                    </a:lnTo>
                    <a:cubicBezTo>
                      <a:pt x="806972" y="865048"/>
                      <a:pt x="845866" y="826155"/>
                      <a:pt x="856298" y="752475"/>
                    </a:cubicBezTo>
                    <a:lnTo>
                      <a:pt x="856298" y="400526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B5E4F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sv-SE"/>
              </a:p>
            </p:txBody>
          </p:sp>
        </p:grp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6EF209A-6697-42BF-A2C0-D799A8E7F88B}"/>
                </a:ext>
              </a:extLst>
            </p:cNvPr>
            <p:cNvSpPr/>
            <p:nvPr/>
          </p:nvSpPr>
          <p:spPr>
            <a:xfrm rot="1779793">
              <a:off x="8576156" y="2488097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B023F1B-EC7C-47AF-8477-F959993D1C4A}"/>
              </a:ext>
            </a:extLst>
          </p:cNvPr>
          <p:cNvGrpSpPr/>
          <p:nvPr/>
        </p:nvGrpSpPr>
        <p:grpSpPr>
          <a:xfrm>
            <a:off x="11191777" y="3128844"/>
            <a:ext cx="857250" cy="794927"/>
            <a:chOff x="3534652" y="1654461"/>
            <a:chExt cx="857250" cy="794927"/>
          </a:xfrm>
          <a:solidFill>
            <a:srgbClr val="B5E4FB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9EF2205-80F2-429D-82CC-5752EE505215}"/>
                </a:ext>
              </a:extLst>
            </p:cNvPr>
            <p:cNvSpPr/>
            <p:nvPr/>
          </p:nvSpPr>
          <p:spPr>
            <a:xfrm>
              <a:off x="3534652" y="1654461"/>
              <a:ext cx="857250" cy="639127"/>
            </a:xfrm>
            <a:custGeom>
              <a:avLst/>
              <a:gdLst>
                <a:gd name="connsiteX0" fmla="*/ 844868 w 857250"/>
                <a:gd name="connsiteY0" fmla="*/ 533876 h 639127"/>
                <a:gd name="connsiteX1" fmla="*/ 857250 w 857250"/>
                <a:gd name="connsiteY1" fmla="*/ 428625 h 639127"/>
                <a:gd name="connsiteX2" fmla="*/ 731520 w 857250"/>
                <a:gd name="connsiteY2" fmla="*/ 125254 h 639127"/>
                <a:gd name="connsiteX3" fmla="*/ 428625 w 857250"/>
                <a:gd name="connsiteY3" fmla="*/ 0 h 639127"/>
                <a:gd name="connsiteX4" fmla="*/ 125254 w 857250"/>
                <a:gd name="connsiteY4" fmla="*/ 125254 h 639127"/>
                <a:gd name="connsiteX5" fmla="*/ 0 w 857250"/>
                <a:gd name="connsiteY5" fmla="*/ 428625 h 639127"/>
                <a:gd name="connsiteX6" fmla="*/ 12859 w 857250"/>
                <a:gd name="connsiteY6" fmla="*/ 538163 h 639127"/>
                <a:gd name="connsiteX7" fmla="*/ 366713 w 857250"/>
                <a:gd name="connsiteY7" fmla="*/ 496729 h 639127"/>
                <a:gd name="connsiteX8" fmla="*/ 557213 w 857250"/>
                <a:gd name="connsiteY8" fmla="*/ 420529 h 639127"/>
                <a:gd name="connsiteX9" fmla="*/ 595313 w 857250"/>
                <a:gd name="connsiteY9" fmla="*/ 387668 h 639127"/>
                <a:gd name="connsiteX10" fmla="*/ 652463 w 857250"/>
                <a:gd name="connsiteY10" fmla="*/ 453390 h 639127"/>
                <a:gd name="connsiteX11" fmla="*/ 714851 w 857250"/>
                <a:gd name="connsiteY11" fmla="*/ 497681 h 639127"/>
                <a:gd name="connsiteX12" fmla="*/ 844868 w 857250"/>
                <a:gd name="connsiteY12" fmla="*/ 533876 h 639127"/>
                <a:gd name="connsiteX13" fmla="*/ 513874 w 857250"/>
                <a:gd name="connsiteY13" fmla="*/ 639128 h 639127"/>
                <a:gd name="connsiteX14" fmla="*/ 531971 w 857250"/>
                <a:gd name="connsiteY14" fmla="*/ 631508 h 639127"/>
                <a:gd name="connsiteX15" fmla="*/ 539591 w 857250"/>
                <a:gd name="connsiteY15" fmla="*/ 613410 h 639127"/>
                <a:gd name="connsiteX16" fmla="*/ 531971 w 857250"/>
                <a:gd name="connsiteY16" fmla="*/ 595313 h 639127"/>
                <a:gd name="connsiteX17" fmla="*/ 513874 w 857250"/>
                <a:gd name="connsiteY17" fmla="*/ 587693 h 639127"/>
                <a:gd name="connsiteX18" fmla="*/ 495776 w 857250"/>
                <a:gd name="connsiteY18" fmla="*/ 595313 h 639127"/>
                <a:gd name="connsiteX19" fmla="*/ 488156 w 857250"/>
                <a:gd name="connsiteY19" fmla="*/ 613410 h 639127"/>
                <a:gd name="connsiteX20" fmla="*/ 495776 w 857250"/>
                <a:gd name="connsiteY20" fmla="*/ 631508 h 639127"/>
                <a:gd name="connsiteX21" fmla="*/ 513874 w 857250"/>
                <a:gd name="connsiteY21" fmla="*/ 639128 h 639127"/>
                <a:gd name="connsiteX22" fmla="*/ 164783 w 857250"/>
                <a:gd name="connsiteY22" fmla="*/ 595313 h 639127"/>
                <a:gd name="connsiteX23" fmla="*/ 157163 w 857250"/>
                <a:gd name="connsiteY23" fmla="*/ 613410 h 639127"/>
                <a:gd name="connsiteX24" fmla="*/ 164783 w 857250"/>
                <a:gd name="connsiteY24" fmla="*/ 631508 h 639127"/>
                <a:gd name="connsiteX25" fmla="*/ 182880 w 857250"/>
                <a:gd name="connsiteY25" fmla="*/ 639128 h 639127"/>
                <a:gd name="connsiteX26" fmla="*/ 200978 w 857250"/>
                <a:gd name="connsiteY26" fmla="*/ 631508 h 639127"/>
                <a:gd name="connsiteX27" fmla="*/ 208598 w 857250"/>
                <a:gd name="connsiteY27" fmla="*/ 613410 h 639127"/>
                <a:gd name="connsiteX28" fmla="*/ 200978 w 857250"/>
                <a:gd name="connsiteY28" fmla="*/ 595313 h 639127"/>
                <a:gd name="connsiteX29" fmla="*/ 182880 w 857250"/>
                <a:gd name="connsiteY29" fmla="*/ 587693 h 639127"/>
                <a:gd name="connsiteX30" fmla="*/ 164783 w 857250"/>
                <a:gd name="connsiteY30" fmla="*/ 595313 h 639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57250" h="639127">
                  <a:moveTo>
                    <a:pt x="844868" y="533876"/>
                  </a:moveTo>
                  <a:cubicBezTo>
                    <a:pt x="853123" y="500573"/>
                    <a:pt x="857250" y="465490"/>
                    <a:pt x="857250" y="428625"/>
                  </a:cubicBezTo>
                  <a:cubicBezTo>
                    <a:pt x="857250" y="310198"/>
                    <a:pt x="815340" y="209074"/>
                    <a:pt x="731520" y="125254"/>
                  </a:cubicBezTo>
                  <a:cubicBezTo>
                    <a:pt x="647700" y="41751"/>
                    <a:pt x="546735" y="0"/>
                    <a:pt x="428625" y="0"/>
                  </a:cubicBezTo>
                  <a:cubicBezTo>
                    <a:pt x="310198" y="0"/>
                    <a:pt x="209074" y="41751"/>
                    <a:pt x="125254" y="125254"/>
                  </a:cubicBezTo>
                  <a:cubicBezTo>
                    <a:pt x="41751" y="209074"/>
                    <a:pt x="0" y="310198"/>
                    <a:pt x="0" y="428625"/>
                  </a:cubicBezTo>
                  <a:cubicBezTo>
                    <a:pt x="0" y="466902"/>
                    <a:pt x="4286" y="503415"/>
                    <a:pt x="12859" y="538163"/>
                  </a:cubicBezTo>
                  <a:cubicBezTo>
                    <a:pt x="162710" y="533130"/>
                    <a:pt x="280662" y="519319"/>
                    <a:pt x="366713" y="496729"/>
                  </a:cubicBezTo>
                  <a:cubicBezTo>
                    <a:pt x="451494" y="474805"/>
                    <a:pt x="514994" y="449405"/>
                    <a:pt x="557213" y="420529"/>
                  </a:cubicBezTo>
                  <a:cubicBezTo>
                    <a:pt x="572803" y="410117"/>
                    <a:pt x="585504" y="399163"/>
                    <a:pt x="595313" y="387668"/>
                  </a:cubicBezTo>
                  <a:cubicBezTo>
                    <a:pt x="611106" y="411948"/>
                    <a:pt x="630156" y="433855"/>
                    <a:pt x="652463" y="453390"/>
                  </a:cubicBezTo>
                  <a:cubicBezTo>
                    <a:pt x="671072" y="469816"/>
                    <a:pt x="691868" y="484580"/>
                    <a:pt x="714851" y="497681"/>
                  </a:cubicBezTo>
                  <a:cubicBezTo>
                    <a:pt x="746354" y="515429"/>
                    <a:pt x="789693" y="527494"/>
                    <a:pt x="844868" y="533876"/>
                  </a:cubicBezTo>
                  <a:moveTo>
                    <a:pt x="513874" y="639128"/>
                  </a:moveTo>
                  <a:cubicBezTo>
                    <a:pt x="520858" y="639128"/>
                    <a:pt x="526892" y="636587"/>
                    <a:pt x="531971" y="631508"/>
                  </a:cubicBezTo>
                  <a:cubicBezTo>
                    <a:pt x="537051" y="626428"/>
                    <a:pt x="539591" y="620395"/>
                    <a:pt x="539591" y="613410"/>
                  </a:cubicBezTo>
                  <a:cubicBezTo>
                    <a:pt x="539591" y="606425"/>
                    <a:pt x="537051" y="600392"/>
                    <a:pt x="531971" y="595313"/>
                  </a:cubicBezTo>
                  <a:cubicBezTo>
                    <a:pt x="526892" y="590233"/>
                    <a:pt x="520858" y="587693"/>
                    <a:pt x="513874" y="587693"/>
                  </a:cubicBezTo>
                  <a:cubicBezTo>
                    <a:pt x="506889" y="587693"/>
                    <a:pt x="500856" y="590233"/>
                    <a:pt x="495776" y="595313"/>
                  </a:cubicBezTo>
                  <a:cubicBezTo>
                    <a:pt x="490697" y="600392"/>
                    <a:pt x="488156" y="606425"/>
                    <a:pt x="488156" y="613410"/>
                  </a:cubicBezTo>
                  <a:cubicBezTo>
                    <a:pt x="488156" y="620395"/>
                    <a:pt x="490697" y="626428"/>
                    <a:pt x="495776" y="631508"/>
                  </a:cubicBezTo>
                  <a:cubicBezTo>
                    <a:pt x="500856" y="636587"/>
                    <a:pt x="506889" y="639128"/>
                    <a:pt x="513874" y="639128"/>
                  </a:cubicBezTo>
                  <a:moveTo>
                    <a:pt x="164783" y="595313"/>
                  </a:moveTo>
                  <a:cubicBezTo>
                    <a:pt x="159703" y="600392"/>
                    <a:pt x="157163" y="606425"/>
                    <a:pt x="157163" y="613410"/>
                  </a:cubicBezTo>
                  <a:cubicBezTo>
                    <a:pt x="157163" y="620395"/>
                    <a:pt x="159703" y="626428"/>
                    <a:pt x="164783" y="631508"/>
                  </a:cubicBezTo>
                  <a:cubicBezTo>
                    <a:pt x="169862" y="636587"/>
                    <a:pt x="175895" y="639128"/>
                    <a:pt x="182880" y="639128"/>
                  </a:cubicBezTo>
                  <a:cubicBezTo>
                    <a:pt x="189865" y="639128"/>
                    <a:pt x="195898" y="636587"/>
                    <a:pt x="200978" y="631508"/>
                  </a:cubicBezTo>
                  <a:cubicBezTo>
                    <a:pt x="206057" y="626428"/>
                    <a:pt x="208598" y="620395"/>
                    <a:pt x="208598" y="613410"/>
                  </a:cubicBezTo>
                  <a:cubicBezTo>
                    <a:pt x="208598" y="606425"/>
                    <a:pt x="206057" y="600392"/>
                    <a:pt x="200978" y="595313"/>
                  </a:cubicBezTo>
                  <a:cubicBezTo>
                    <a:pt x="195898" y="590233"/>
                    <a:pt x="189865" y="587693"/>
                    <a:pt x="182880" y="587693"/>
                  </a:cubicBezTo>
                  <a:cubicBezTo>
                    <a:pt x="175895" y="587693"/>
                    <a:pt x="169862" y="590233"/>
                    <a:pt x="164783" y="595313"/>
                  </a:cubicBezTo>
                  <a:close/>
                </a:path>
              </a:pathLst>
            </a:custGeom>
            <a:grpFill/>
            <a:ln w="9525" cap="flat">
              <a:solidFill>
                <a:srgbClr val="B5E4F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57140A6-5A35-4A72-817C-A9CCE89CA653}"/>
                </a:ext>
              </a:extLst>
            </p:cNvPr>
            <p:cNvSpPr/>
            <p:nvPr/>
          </p:nvSpPr>
          <p:spPr>
            <a:xfrm rot="1779793">
              <a:off x="3827345" y="2306167"/>
              <a:ext cx="154326" cy="143221"/>
            </a:xfrm>
            <a:custGeom>
              <a:avLst/>
              <a:gdLst>
                <a:gd name="connsiteX0" fmla="*/ 0 w 407831"/>
                <a:gd name="connsiteY0" fmla="*/ 313386 h 313386"/>
                <a:gd name="connsiteX1" fmla="*/ 339144 w 407831"/>
                <a:gd name="connsiteY1" fmla="*/ 227527 h 313386"/>
                <a:gd name="connsiteX2" fmla="*/ 407831 w 407831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831" h="313386">
                  <a:moveTo>
                    <a:pt x="0" y="313386"/>
                  </a:moveTo>
                  <a:cubicBezTo>
                    <a:pt x="135586" y="296572"/>
                    <a:pt x="271172" y="279758"/>
                    <a:pt x="339144" y="227527"/>
                  </a:cubicBezTo>
                  <a:cubicBezTo>
                    <a:pt x="407116" y="175296"/>
                    <a:pt x="407473" y="87648"/>
                    <a:pt x="407831" y="0"/>
                  </a:cubicBezTo>
                </a:path>
              </a:pathLst>
            </a:custGeom>
            <a:grpFill/>
            <a:ln w="25400">
              <a:solidFill>
                <a:srgbClr val="B5E4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235042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57CB-D2B3-45B9-AE7B-7F33BB5A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437073"/>
            <a:ext cx="11336784" cy="714501"/>
          </a:xfrm>
        </p:spPr>
        <p:txBody>
          <a:bodyPr/>
          <a:lstStyle/>
          <a:p>
            <a:r>
              <a:rPr lang="sv-SE" sz="3200" dirty="0"/>
              <a:t>Nationellt prioriterade initiativ</a:t>
            </a:r>
            <a:br>
              <a:rPr lang="sv-SE" sz="3200" dirty="0"/>
            </a:br>
            <a:r>
              <a:rPr lang="sv-SE" sz="3200" b="0" dirty="0"/>
              <a:t>- Begrepp inom området psykisk hälsa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510C5A-2FC6-49B6-8C29-292823B8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28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E45F3-C52A-4900-8FFE-19211E325C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13" y="1531088"/>
            <a:ext cx="7113182" cy="4348716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8CD85E2-6199-4DDE-80B3-9C7433D6E814}"/>
              </a:ext>
            </a:extLst>
          </p:cNvPr>
          <p:cNvSpPr/>
          <p:nvPr/>
        </p:nvSpPr>
        <p:spPr>
          <a:xfrm>
            <a:off x="2052084" y="1307805"/>
            <a:ext cx="7634176" cy="479528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3434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eg">
            <a:extLst>
              <a:ext uri="{FF2B5EF4-FFF2-40B4-BE49-F238E27FC236}">
                <a16:creationId xmlns:a16="http://schemas.microsoft.com/office/drawing/2014/main" id="{DDA36192-EB0E-4803-9676-771C6FEFBB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71" y="0"/>
            <a:ext cx="3696102" cy="624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39354-AF31-431F-AB40-BA499BC9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437071"/>
            <a:ext cx="11336784" cy="714501"/>
          </a:xfrm>
        </p:spPr>
        <p:txBody>
          <a:bodyPr/>
          <a:lstStyle/>
          <a:p>
            <a:r>
              <a:rPr lang="sv-SE" sz="3200" dirty="0"/>
              <a:t>Öppen samordning för psykisk hälsa i kristid </a:t>
            </a:r>
            <a:br>
              <a:rPr lang="sv-SE" sz="3200" dirty="0"/>
            </a:br>
            <a:r>
              <a:rPr lang="sv-SE" sz="3200" dirty="0"/>
              <a:t>– Bakgrund och syfte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62015-3EA7-4150-B5C4-652C6EA8ECA3}"/>
              </a:ext>
            </a:extLst>
          </p:cNvPr>
          <p:cNvSpPr txBox="1"/>
          <p:nvPr/>
        </p:nvSpPr>
        <p:spPr>
          <a:xfrm>
            <a:off x="363984" y="1573598"/>
            <a:ext cx="10119718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Då Covid-19 som över en natt förändrade våra liv fanns ett behov att samordna insatser för att minska pandemins konsekvenser på den psykiska hälsan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Kraftsamling psykisk hälsa tog därför initiativ till en serie öppna samordningsmöten för psykisk hälsa i kristid!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u="sng" dirty="0"/>
              <a:t>Syftet var att: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</a:t>
            </a:r>
            <a:r>
              <a:rPr lang="sv-SE" sz="2400" dirty="0">
                <a:solidFill>
                  <a:schemeClr val="tx1"/>
                </a:solidFill>
              </a:rPr>
              <a:t>amordna och sprida information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U</a:t>
            </a:r>
            <a:r>
              <a:rPr lang="sv-SE" sz="2400" dirty="0">
                <a:solidFill>
                  <a:schemeClr val="tx1"/>
                </a:solidFill>
              </a:rPr>
              <a:t>ndvika dubbelarbete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I</a:t>
            </a:r>
            <a:r>
              <a:rPr lang="sv-SE" sz="2400" dirty="0">
                <a:solidFill>
                  <a:schemeClr val="tx1"/>
                </a:solidFill>
              </a:rPr>
              <a:t>dentifiera eventuella gap av insatser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S</a:t>
            </a:r>
            <a:r>
              <a:rPr lang="sv-SE" sz="2400" dirty="0">
                <a:solidFill>
                  <a:schemeClr val="tx1"/>
                </a:solidFill>
              </a:rPr>
              <a:t>kapa en sammanställning av initiativ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83991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15763597-31AB-4607-9424-027F04FD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456129"/>
            <a:ext cx="11336784" cy="714501"/>
          </a:xfrm>
        </p:spPr>
        <p:txBody>
          <a:bodyPr/>
          <a:lstStyle/>
          <a:p>
            <a:r>
              <a:rPr lang="sv-SE" sz="3200" dirty="0">
                <a:cs typeface="Calibri" pitchFamily="34" charset="0"/>
              </a:rPr>
              <a:t>För att möta utmaningarna inom psykisk hälsa, krävs att vi arbetar tillsammans på ett nytt sätt</a:t>
            </a:r>
            <a:endParaRPr lang="sv-SE" sz="3200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D9EC6C8-59B9-4F73-80EB-9EE97A6D44BA}"/>
              </a:ext>
            </a:extLst>
          </p:cNvPr>
          <p:cNvSpPr txBox="1">
            <a:spLocks/>
          </p:cNvSpPr>
          <p:nvPr/>
        </p:nvSpPr>
        <p:spPr>
          <a:xfrm>
            <a:off x="508516" y="2141446"/>
            <a:ext cx="4923293" cy="159382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2"/>
              </a:buClr>
              <a:defRPr sz="2000">
                <a:solidFill>
                  <a:schemeClr val="tx1"/>
                </a:solidFill>
                <a:latin typeface="+mn-lt"/>
                <a:ea typeface="+mn-ea"/>
                <a:cs typeface="Calibri" pitchFamily="34" charset="0"/>
              </a:defRPr>
            </a:lvl1pPr>
            <a:lvl2pPr marL="258220" indent="-25610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2pPr>
            <a:lvl3pPr marL="482624" indent="-24131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3pPr>
            <a:lvl4pPr marL="713353" indent="-230729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4pPr>
            <a:lvl5pPr marL="954665" indent="-241312" algn="l" defTabSz="1193733" rtl="0" eaLnBrk="1" fontAlgn="base" hangingPunct="1">
              <a:spcBef>
                <a:spcPct val="0"/>
              </a:spcBef>
              <a:spcAft>
                <a:spcPts val="400"/>
              </a:spcAft>
              <a:buClr>
                <a:schemeClr val="tx1"/>
              </a:buClr>
              <a:buFont typeface="Arial" charset="0"/>
              <a:buChar char="-"/>
              <a:defRPr sz="2000">
                <a:solidFill>
                  <a:schemeClr val="tx1"/>
                </a:solidFill>
                <a:latin typeface="+mn-lt"/>
                <a:cs typeface="Calibri" pitchFamily="34" charset="0"/>
              </a:defRPr>
            </a:lvl5pPr>
            <a:lvl6pPr marL="1604343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6pPr>
            <a:lvl7pPr marL="2213909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7pPr>
            <a:lvl8pPr marL="2823476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8pPr>
            <a:lvl9pPr marL="3433041" indent="-173558" algn="l" defTabSz="119373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-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pPr marL="601105" lvl="1" indent="-342891" defTabSz="1193703">
              <a:spcAft>
                <a:spcPts val="18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sv-SE"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Bredda perspektivet och </a:t>
            </a:r>
            <a:br>
              <a:rPr lang="sv-SE"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sv-SE"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våga tänka stort</a:t>
            </a:r>
          </a:p>
          <a:p>
            <a:pPr marL="601105" lvl="1" indent="-342891" defTabSz="1193703">
              <a:spcAft>
                <a:spcPts val="18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sv-SE"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Involvera alla sektorer – samtidigt</a:t>
            </a:r>
          </a:p>
          <a:p>
            <a:pPr marL="601105" lvl="1" indent="-342891" defTabSz="1193703">
              <a:spcAft>
                <a:spcPts val="18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sv-SE"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Vara långsiktiga och uthålliga</a:t>
            </a:r>
          </a:p>
          <a:p>
            <a:pPr marL="342891" indent="-342891" defTabSz="1193703">
              <a:spcAft>
                <a:spcPts val="1800"/>
              </a:spcAft>
              <a:buClr>
                <a:srgbClr val="6A605A"/>
              </a:buClr>
              <a:buFont typeface="Arial" panose="020B0604020202020204" pitchFamily="34" charset="0"/>
              <a:buChar char="•"/>
              <a:defRPr/>
            </a:pPr>
            <a:endParaRPr lang="sv-SE" sz="2400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88CB3449-09B3-493C-820F-47A447DA682C}"/>
              </a:ext>
            </a:extLst>
          </p:cNvPr>
          <p:cNvSpPr/>
          <p:nvPr/>
        </p:nvSpPr>
        <p:spPr>
          <a:xfrm rot="5400000">
            <a:off x="3852003" y="3471520"/>
            <a:ext cx="4360997" cy="527513"/>
          </a:xfrm>
          <a:prstGeom prst="triangl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4377">
              <a:defRPr/>
            </a:pPr>
            <a:endParaRPr lang="sv-SE">
              <a:solidFill>
                <a:prstClr val="black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80FA867-B33A-472E-8B01-52AD0E9C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75" y="2938315"/>
            <a:ext cx="5238000" cy="294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CCE89CB-276A-4AC8-8DC3-4834A9D8EA49}"/>
              </a:ext>
            </a:extLst>
          </p:cNvPr>
          <p:cNvSpPr/>
          <p:nvPr/>
        </p:nvSpPr>
        <p:spPr>
          <a:xfrm>
            <a:off x="8111572" y="181695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 </a:t>
            </a:r>
            <a:endParaRPr lang="en-GB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BFBD82-7BC9-4264-A811-7E774A70FC1D}"/>
              </a:ext>
            </a:extLst>
          </p:cNvPr>
          <p:cNvSpPr/>
          <p:nvPr/>
        </p:nvSpPr>
        <p:spPr>
          <a:xfrm>
            <a:off x="6461875" y="1554776"/>
            <a:ext cx="5238000" cy="1448437"/>
          </a:xfrm>
          <a:prstGeom prst="rect">
            <a:avLst/>
          </a:prstGeom>
          <a:gradFill flip="none" rotWithShape="1">
            <a:gsLst>
              <a:gs pos="96250">
                <a:srgbClr val="B5E4FB"/>
              </a:gs>
              <a:gs pos="50000">
                <a:srgbClr val="D7EEFC"/>
              </a:gs>
              <a:gs pos="38000">
                <a:srgbClr val="E1F3FD"/>
              </a:gs>
              <a:gs pos="0">
                <a:srgbClr val="F6FBFE"/>
              </a:gs>
              <a:gs pos="100000">
                <a:srgbClr val="B3E3F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sv-SE">
              <a:solidFill>
                <a:prstClr val="white"/>
              </a:solidFill>
              <a:latin typeface="Arial" panose="020B0604020202020204"/>
              <a:sym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15F7A1F-C76E-44FF-A699-E1EAA0185FF0}"/>
              </a:ext>
            </a:extLst>
          </p:cNvPr>
          <p:cNvSpPr txBox="1">
            <a:spLocks/>
          </p:cNvSpPr>
          <p:nvPr/>
        </p:nvSpPr>
        <p:spPr bwMode="auto">
          <a:xfrm>
            <a:off x="6993473" y="3304223"/>
            <a:ext cx="4690011" cy="71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1217966" rtl="0" eaLnBrk="1" fontAlgn="base" hangingPunct="1">
              <a:lnSpc>
                <a:spcPts val="2755"/>
              </a:lnSpc>
              <a:spcBef>
                <a:spcPct val="0"/>
              </a:spcBef>
              <a:spcAft>
                <a:spcPct val="0"/>
              </a:spcAft>
              <a:defRPr lang="en-GB" sz="2449" b="1" dirty="0">
                <a:solidFill>
                  <a:schemeClr val="tx1"/>
                </a:solidFill>
                <a:latin typeface="+mj-lt"/>
                <a:ea typeface="+mj-ea"/>
                <a:cs typeface="Georgia" pitchFamily="18" charset="0"/>
              </a:defRPr>
            </a:lvl1pPr>
            <a:lvl2pPr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2pPr>
            <a:lvl3pPr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3pPr>
            <a:lvl4pPr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4pPr>
            <a:lvl5pPr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5pPr>
            <a:lvl6pPr marL="621939"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6pPr>
            <a:lvl7pPr marL="1243880"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7pPr>
            <a:lvl8pPr marL="1865820"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8pPr>
            <a:lvl9pPr marL="2487762" algn="l" defTabSz="1217966" rtl="0" eaLnBrk="1" fontAlgn="base" hangingPunct="1">
              <a:spcBef>
                <a:spcPct val="0"/>
              </a:spcBef>
              <a:spcAft>
                <a:spcPct val="0"/>
              </a:spcAft>
              <a:defRPr sz="2721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1217936">
              <a:defRPr/>
            </a:pPr>
            <a:r>
              <a:rPr lang="sv-SE" sz="2800" kern="0">
                <a:solidFill>
                  <a:prstClr val="black"/>
                </a:solidFill>
                <a:latin typeface="Arial" panose="020B0604020202020204"/>
                <a:sym typeface="Arial"/>
              </a:rPr>
              <a:t>Kraftsamling för </a:t>
            </a:r>
            <a:br>
              <a:rPr lang="sv-SE" sz="2800" kern="0">
                <a:solidFill>
                  <a:prstClr val="black"/>
                </a:solidFill>
                <a:latin typeface="Arial" panose="020B0604020202020204"/>
                <a:sym typeface="Arial"/>
              </a:rPr>
            </a:br>
            <a:r>
              <a:rPr lang="sv-SE" sz="2800" kern="0">
                <a:solidFill>
                  <a:prstClr val="black"/>
                </a:solidFill>
                <a:latin typeface="Arial" panose="020B0604020202020204"/>
                <a:sym typeface="Arial"/>
              </a:rPr>
              <a:t>psykisk hälsa</a:t>
            </a:r>
          </a:p>
        </p:txBody>
      </p:sp>
    </p:spTree>
    <p:extLst>
      <p:ext uri="{BB962C8B-B14F-4D97-AF65-F5344CB8AC3E}">
        <p14:creationId xmlns:p14="http://schemas.microsoft.com/office/powerpoint/2010/main" val="3772058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9354-AF31-431F-AB40-BA499BC9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362645"/>
            <a:ext cx="11336784" cy="714501"/>
          </a:xfrm>
        </p:spPr>
        <p:txBody>
          <a:bodyPr/>
          <a:lstStyle/>
          <a:p>
            <a:r>
              <a:rPr lang="sv-SE" sz="3200" dirty="0"/>
              <a:t>Öppen samordning för psykisk hälsa i kristid </a:t>
            </a:r>
            <a:br>
              <a:rPr lang="sv-SE" sz="3200" dirty="0"/>
            </a:br>
            <a:r>
              <a:rPr lang="sv-SE" sz="3200" dirty="0"/>
              <a:t>– Omfattning och resultat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9F9C80-9034-4B0D-B7F0-85851023185A}"/>
              </a:ext>
            </a:extLst>
          </p:cNvPr>
          <p:cNvGrpSpPr/>
          <p:nvPr/>
        </p:nvGrpSpPr>
        <p:grpSpPr>
          <a:xfrm>
            <a:off x="8005476" y="1059426"/>
            <a:ext cx="3261020" cy="4739148"/>
            <a:chOff x="4167700" y="1130710"/>
            <a:chExt cx="3261020" cy="473914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403209-A468-4A7A-BE16-7CAA95C24692}"/>
                </a:ext>
              </a:extLst>
            </p:cNvPr>
            <p:cNvSpPr/>
            <p:nvPr/>
          </p:nvSpPr>
          <p:spPr>
            <a:xfrm>
              <a:off x="4338120" y="1130710"/>
              <a:ext cx="2920180" cy="47391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18116B1-7314-45C7-AD30-ABDDA6E5B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167700" y="1869774"/>
              <a:ext cx="3261020" cy="3261020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1E7DA6-0615-4365-B11C-7333423B2580}"/>
              </a:ext>
            </a:extLst>
          </p:cNvPr>
          <p:cNvSpPr/>
          <p:nvPr/>
        </p:nvSpPr>
        <p:spPr>
          <a:xfrm>
            <a:off x="407724" y="1387549"/>
            <a:ext cx="7163479" cy="4082903"/>
          </a:xfrm>
          <a:prstGeom prst="roundRect">
            <a:avLst/>
          </a:prstGeom>
          <a:solidFill>
            <a:schemeClr val="bg1">
              <a:alpha val="77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Det första öppna samordningsmötet gick av stapeln den 23 mars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I nuläget har omkring </a:t>
            </a:r>
            <a:r>
              <a:rPr lang="sv-SE" sz="2400" b="1" dirty="0">
                <a:solidFill>
                  <a:schemeClr val="tx1"/>
                </a:solidFill>
              </a:rPr>
              <a:t>50 samordningsmöten </a:t>
            </a:r>
            <a:r>
              <a:rPr lang="sv-SE" sz="2400" dirty="0">
                <a:solidFill>
                  <a:schemeClr val="tx1"/>
                </a:solidFill>
              </a:rPr>
              <a:t>genomförts, och arbetet fortsätter!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</a:rPr>
              <a:t>Totalt har drygt </a:t>
            </a:r>
            <a:r>
              <a:rPr lang="sv-SE" sz="2400" b="1" dirty="0">
                <a:solidFill>
                  <a:schemeClr val="tx1"/>
                </a:solidFill>
              </a:rPr>
              <a:t>230 personer från omkring 90 organisationer </a:t>
            </a:r>
            <a:r>
              <a:rPr lang="sv-SE" sz="2400" dirty="0">
                <a:solidFill>
                  <a:schemeClr val="tx1"/>
                </a:solidFill>
              </a:rPr>
              <a:t>(bland annat myndigheter, civilsamhälle, kommuner, regioner och privata företag) deltagit i samordningsmötena</a:t>
            </a:r>
            <a:endParaRPr lang="sv-SE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17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5E089B4-7422-48E5-938B-6D6D76598D92}"/>
              </a:ext>
            </a:extLst>
          </p:cNvPr>
          <p:cNvSpPr/>
          <p:nvPr/>
        </p:nvSpPr>
        <p:spPr>
          <a:xfrm>
            <a:off x="0" y="6145161"/>
            <a:ext cx="12192000" cy="712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4DA9ED-D9AE-4A03-B5B6-899EA99EA0E3}"/>
              </a:ext>
            </a:extLst>
          </p:cNvPr>
          <p:cNvSpPr/>
          <p:nvPr/>
        </p:nvSpPr>
        <p:spPr>
          <a:xfrm>
            <a:off x="1157792" y="1465003"/>
            <a:ext cx="9842090" cy="4385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FD13BB-42F2-425B-A22D-8CDD05CE5B85}"/>
              </a:ext>
            </a:extLst>
          </p:cNvPr>
          <p:cNvSpPr/>
          <p:nvPr/>
        </p:nvSpPr>
        <p:spPr>
          <a:xfrm>
            <a:off x="948905" y="275304"/>
            <a:ext cx="10259865" cy="1189700"/>
          </a:xfrm>
          <a:prstGeom prst="roundRect">
            <a:avLst/>
          </a:prstGeom>
          <a:solidFill>
            <a:schemeClr val="bg1">
              <a:alpha val="77000"/>
            </a:schemeClr>
          </a:solidFill>
          <a:ln w="571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Bef>
                <a:spcPts val="300"/>
              </a:spcBef>
            </a:pPr>
            <a:r>
              <a:rPr lang="sv-SE" sz="2400" dirty="0">
                <a:solidFill>
                  <a:schemeClr val="tx1"/>
                </a:solidFill>
              </a:rPr>
              <a:t>Totalt har stödlistan haft </a:t>
            </a:r>
            <a:r>
              <a:rPr lang="sv-SE" sz="2400" b="1" dirty="0">
                <a:solidFill>
                  <a:schemeClr val="tx1"/>
                </a:solidFill>
              </a:rPr>
              <a:t>140.000 besökare, 338.000 sidvisningar</a:t>
            </a:r>
            <a:r>
              <a:rPr lang="sv-SE" sz="2400" dirty="0">
                <a:solidFill>
                  <a:schemeClr val="tx1"/>
                </a:solidFill>
              </a:rPr>
              <a:t>, och länkas till från bland annat 1177, krisstöd.se och folkhälsomyndigheten. </a:t>
            </a:r>
            <a:endParaRPr lang="sv-SE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9FC01-2E8F-4E7D-A55A-627C857AA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86" t="17624" r="40906" b="4660"/>
          <a:stretch/>
        </p:blipFill>
        <p:spPr>
          <a:xfrm>
            <a:off x="1700090" y="1898064"/>
            <a:ext cx="2319100" cy="3494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677488-D014-4B39-8CB0-BE9919F5E2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20" t="20645" r="40913" b="4643"/>
          <a:stretch/>
        </p:blipFill>
        <p:spPr>
          <a:xfrm>
            <a:off x="4889943" y="1898064"/>
            <a:ext cx="2384035" cy="3494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921B97-6B0A-4A88-9565-99F757FAD9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66" t="21936" r="41170" b="4644"/>
          <a:stretch/>
        </p:blipFill>
        <p:spPr>
          <a:xfrm>
            <a:off x="8144105" y="1898064"/>
            <a:ext cx="2374946" cy="3494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B28A2C-3A92-4A88-854E-8C4C08B625BC}"/>
              </a:ext>
            </a:extLst>
          </p:cNvPr>
          <p:cNvSpPr/>
          <p:nvPr/>
        </p:nvSpPr>
        <p:spPr>
          <a:xfrm>
            <a:off x="948905" y="5850931"/>
            <a:ext cx="10259865" cy="195903"/>
          </a:xfrm>
          <a:prstGeom prst="roundRect">
            <a:avLst/>
          </a:prstGeom>
          <a:solidFill>
            <a:schemeClr val="accent2">
              <a:alpha val="77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300"/>
              </a:spcBef>
            </a:pPr>
            <a:endParaRPr lang="sv-SE" sz="2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0DE8AC-AAAF-4F4F-9999-530675635B71}"/>
              </a:ext>
            </a:extLst>
          </p:cNvPr>
          <p:cNvCxnSpPr>
            <a:cxnSpLocks/>
          </p:cNvCxnSpPr>
          <p:nvPr/>
        </p:nvCxnSpPr>
        <p:spPr>
          <a:xfrm flipH="1">
            <a:off x="6089829" y="6046834"/>
            <a:ext cx="2505" cy="34412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4624E15-39E0-4257-8C83-277BD685B436}"/>
              </a:ext>
            </a:extLst>
          </p:cNvPr>
          <p:cNvSpPr/>
          <p:nvPr/>
        </p:nvSpPr>
        <p:spPr>
          <a:xfrm>
            <a:off x="5929081" y="6390960"/>
            <a:ext cx="324000" cy="32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792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1" descr="A picture containing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1"/>
          <p:cNvSpPr txBox="1"/>
          <p:nvPr/>
        </p:nvSpPr>
        <p:spPr>
          <a:xfrm>
            <a:off x="2041154" y="3103172"/>
            <a:ext cx="9855985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r>
              <a:rPr lang="sv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Stort tack för idag!</a:t>
            </a:r>
            <a:endParaRPr sz="2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12494"/>
              </a:lnSpc>
              <a:buClr>
                <a:schemeClr val="dk1"/>
              </a:buClr>
              <a:buSzPts val="1800"/>
            </a:pPr>
            <a:endParaRPr sz="2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1"/>
          <p:cNvSpPr txBox="1"/>
          <p:nvPr/>
        </p:nvSpPr>
        <p:spPr>
          <a:xfrm>
            <a:off x="2041154" y="3593810"/>
            <a:ext cx="9855985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12494"/>
              </a:lnSpc>
              <a:buClr>
                <a:srgbClr val="000000"/>
              </a:buClr>
              <a:buSzPts val="1800"/>
            </a:pPr>
            <a:r>
              <a:rPr lang="sv" sz="24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www.skr.se/kraftsamling</a:t>
            </a:r>
            <a:r>
              <a:rPr lang="sv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467"/>
          </a:p>
          <a:p>
            <a:pPr>
              <a:lnSpc>
                <a:spcPct val="112494"/>
              </a:lnSpc>
              <a:buClr>
                <a:schemeClr val="dk1"/>
              </a:buClr>
              <a:buSzPts val="1800"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BE4B4961-86DD-48C0-8219-728E22136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1" y="736305"/>
            <a:ext cx="7620016" cy="22341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Flowchart: Process 210">
            <a:extLst>
              <a:ext uri="{FF2B5EF4-FFF2-40B4-BE49-F238E27FC236}">
                <a16:creationId xmlns:a16="http://schemas.microsoft.com/office/drawing/2014/main" id="{F98BE627-B89D-4AA1-9123-15E959EC9FD0}"/>
              </a:ext>
            </a:extLst>
          </p:cNvPr>
          <p:cNvSpPr/>
          <p:nvPr/>
        </p:nvSpPr>
        <p:spPr>
          <a:xfrm>
            <a:off x="2" y="2004209"/>
            <a:ext cx="9826831" cy="3298235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44" indent="-285744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sv-SE" sz="1400" ker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6F959-3DE5-45E0-8419-9FA453CE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266948"/>
            <a:ext cx="11336784" cy="714501"/>
          </a:xfrm>
        </p:spPr>
        <p:txBody>
          <a:bodyPr/>
          <a:lstStyle/>
          <a:p>
            <a:r>
              <a:rPr lang="sv-SE" sz="2800"/>
              <a:t>”</a:t>
            </a:r>
            <a:r>
              <a:rPr lang="sv-SE" sz="2800" err="1"/>
              <a:t>Connect</a:t>
            </a:r>
            <a:r>
              <a:rPr lang="sv-SE" sz="2800"/>
              <a:t> the </a:t>
            </a:r>
            <a:r>
              <a:rPr lang="sv-SE" sz="2800" err="1"/>
              <a:t>dots</a:t>
            </a:r>
            <a:r>
              <a:rPr lang="sv-SE" sz="2800"/>
              <a:t>” mellan organisationer ger nya möjligheter och lösningar, mindre dubbelarbete och större kraft!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0BD423-7211-4D64-AC73-EE185B8FF012}"/>
              </a:ext>
            </a:extLst>
          </p:cNvPr>
          <p:cNvSpPr/>
          <p:nvPr/>
        </p:nvSpPr>
        <p:spPr>
          <a:xfrm>
            <a:off x="3638765" y="1985157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798749-074D-4044-A680-C81EAC866852}"/>
              </a:ext>
            </a:extLst>
          </p:cNvPr>
          <p:cNvSpPr/>
          <p:nvPr/>
        </p:nvSpPr>
        <p:spPr>
          <a:xfrm>
            <a:off x="2650911" y="2168209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3E3251-F508-4C8F-9D56-AC08A09DCB2C}"/>
              </a:ext>
            </a:extLst>
          </p:cNvPr>
          <p:cNvSpPr/>
          <p:nvPr/>
        </p:nvSpPr>
        <p:spPr>
          <a:xfrm>
            <a:off x="2093025" y="2771329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7A2CAA-32AF-46C0-969C-07FB611F0A7E}"/>
              </a:ext>
            </a:extLst>
          </p:cNvPr>
          <p:cNvSpPr/>
          <p:nvPr/>
        </p:nvSpPr>
        <p:spPr>
          <a:xfrm>
            <a:off x="271152" y="1633904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754E591-C87E-4495-9CFA-41D7DA985489}"/>
              </a:ext>
            </a:extLst>
          </p:cNvPr>
          <p:cNvSpPr/>
          <p:nvPr/>
        </p:nvSpPr>
        <p:spPr>
          <a:xfrm>
            <a:off x="3055917" y="2379023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C134A3-66E3-487D-B30F-958A9E3189ED}"/>
              </a:ext>
            </a:extLst>
          </p:cNvPr>
          <p:cNvSpPr/>
          <p:nvPr/>
        </p:nvSpPr>
        <p:spPr>
          <a:xfrm>
            <a:off x="3010937" y="2899557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089917-7C7C-4640-86D4-B7CE898843AC}"/>
              </a:ext>
            </a:extLst>
          </p:cNvPr>
          <p:cNvSpPr/>
          <p:nvPr/>
        </p:nvSpPr>
        <p:spPr>
          <a:xfrm>
            <a:off x="1861233" y="4532983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C62C42-2EAE-494B-8E83-C553629CE8B3}"/>
              </a:ext>
            </a:extLst>
          </p:cNvPr>
          <p:cNvSpPr/>
          <p:nvPr/>
        </p:nvSpPr>
        <p:spPr>
          <a:xfrm>
            <a:off x="1764507" y="4084917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4EB859-0097-4613-93C8-3009D8B7891D}"/>
              </a:ext>
            </a:extLst>
          </p:cNvPr>
          <p:cNvSpPr/>
          <p:nvPr/>
        </p:nvSpPr>
        <p:spPr>
          <a:xfrm>
            <a:off x="3662325" y="2581893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C62BE7-E254-41DC-82AA-1C722B0243D9}"/>
              </a:ext>
            </a:extLst>
          </p:cNvPr>
          <p:cNvSpPr/>
          <p:nvPr/>
        </p:nvSpPr>
        <p:spPr>
          <a:xfrm>
            <a:off x="3817917" y="3141023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F8DA8C-7D93-4EE6-BE91-9A98CE61B1BA}"/>
              </a:ext>
            </a:extLst>
          </p:cNvPr>
          <p:cNvSpPr/>
          <p:nvPr/>
        </p:nvSpPr>
        <p:spPr>
          <a:xfrm>
            <a:off x="3868387" y="3453197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1A235E-E8F5-46CF-A05F-B1E36E264F81}"/>
              </a:ext>
            </a:extLst>
          </p:cNvPr>
          <p:cNvSpPr/>
          <p:nvPr/>
        </p:nvSpPr>
        <p:spPr>
          <a:xfrm>
            <a:off x="2188949" y="2179621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F16F18-9BBC-46F8-89B9-3278F2E89050}"/>
              </a:ext>
            </a:extLst>
          </p:cNvPr>
          <p:cNvSpPr/>
          <p:nvPr/>
        </p:nvSpPr>
        <p:spPr>
          <a:xfrm>
            <a:off x="1907969" y="207422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2D9862-43C8-45EC-BF36-D73FB0818BC5}"/>
              </a:ext>
            </a:extLst>
          </p:cNvPr>
          <p:cNvSpPr/>
          <p:nvPr/>
        </p:nvSpPr>
        <p:spPr>
          <a:xfrm>
            <a:off x="1747652" y="2925288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9F6D38-199B-4456-8FE6-2E35EB8944D7}"/>
              </a:ext>
            </a:extLst>
          </p:cNvPr>
          <p:cNvSpPr/>
          <p:nvPr/>
        </p:nvSpPr>
        <p:spPr>
          <a:xfrm>
            <a:off x="1009401" y="2772888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063B6D-85A9-47AD-9C4C-94280469029A}"/>
              </a:ext>
            </a:extLst>
          </p:cNvPr>
          <p:cNvSpPr/>
          <p:nvPr/>
        </p:nvSpPr>
        <p:spPr>
          <a:xfrm>
            <a:off x="2365169" y="253142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2A24BF-E449-4183-B1E0-E711EB5303DD}"/>
              </a:ext>
            </a:extLst>
          </p:cNvPr>
          <p:cNvSpPr/>
          <p:nvPr/>
        </p:nvSpPr>
        <p:spPr>
          <a:xfrm>
            <a:off x="2517569" y="268382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5051162-8533-457D-9E53-F938349C04AC}"/>
              </a:ext>
            </a:extLst>
          </p:cNvPr>
          <p:cNvSpPr/>
          <p:nvPr/>
        </p:nvSpPr>
        <p:spPr>
          <a:xfrm>
            <a:off x="2141517" y="3480427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1C20350-5294-4F16-9B79-96DAB9F33222}"/>
              </a:ext>
            </a:extLst>
          </p:cNvPr>
          <p:cNvSpPr/>
          <p:nvPr/>
        </p:nvSpPr>
        <p:spPr>
          <a:xfrm>
            <a:off x="2822369" y="298862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1F4B54-D2CE-445C-9A02-D7D64AD0AFE8}"/>
              </a:ext>
            </a:extLst>
          </p:cNvPr>
          <p:cNvSpPr/>
          <p:nvPr/>
        </p:nvSpPr>
        <p:spPr>
          <a:xfrm>
            <a:off x="1688228" y="1615101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7A72CF-578A-46F4-8CD3-9D91C40452AF}"/>
              </a:ext>
            </a:extLst>
          </p:cNvPr>
          <p:cNvSpPr/>
          <p:nvPr/>
        </p:nvSpPr>
        <p:spPr>
          <a:xfrm>
            <a:off x="3127169" y="329342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FD6C636-DA4C-40E3-ADDC-1C791C4EF2E1}"/>
              </a:ext>
            </a:extLst>
          </p:cNvPr>
          <p:cNvSpPr/>
          <p:nvPr/>
        </p:nvSpPr>
        <p:spPr>
          <a:xfrm>
            <a:off x="3279569" y="344582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34A565A-4982-4355-900F-FEE6636D1BEA}"/>
              </a:ext>
            </a:extLst>
          </p:cNvPr>
          <p:cNvSpPr/>
          <p:nvPr/>
        </p:nvSpPr>
        <p:spPr>
          <a:xfrm>
            <a:off x="1303819" y="2298328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7EAAE9E-78BF-4E29-AAAE-31047AD2B725}"/>
              </a:ext>
            </a:extLst>
          </p:cNvPr>
          <p:cNvSpPr/>
          <p:nvPr/>
        </p:nvSpPr>
        <p:spPr>
          <a:xfrm>
            <a:off x="2133600" y="30836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A4B1661-3FF2-4B24-B441-27FC372DCCE9}"/>
              </a:ext>
            </a:extLst>
          </p:cNvPr>
          <p:cNvSpPr/>
          <p:nvPr/>
        </p:nvSpPr>
        <p:spPr>
          <a:xfrm>
            <a:off x="1420123" y="4486893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E23C94-D46D-47CE-BAF0-4439769C1112}"/>
              </a:ext>
            </a:extLst>
          </p:cNvPr>
          <p:cNvSpPr/>
          <p:nvPr/>
        </p:nvSpPr>
        <p:spPr>
          <a:xfrm>
            <a:off x="2438400" y="33884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4D7B11A-F3C3-430E-8225-46E8F0B36575}"/>
              </a:ext>
            </a:extLst>
          </p:cNvPr>
          <p:cNvSpPr/>
          <p:nvPr/>
        </p:nvSpPr>
        <p:spPr>
          <a:xfrm>
            <a:off x="2590800" y="35408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5BE574C-2768-44E9-8ACD-308EE85B1688}"/>
              </a:ext>
            </a:extLst>
          </p:cNvPr>
          <p:cNvSpPr/>
          <p:nvPr/>
        </p:nvSpPr>
        <p:spPr>
          <a:xfrm>
            <a:off x="2929247" y="1895971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8BCD01B-437F-4205-8386-43353D181F89}"/>
              </a:ext>
            </a:extLst>
          </p:cNvPr>
          <p:cNvSpPr/>
          <p:nvPr/>
        </p:nvSpPr>
        <p:spPr>
          <a:xfrm>
            <a:off x="2895600" y="38456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5BBC54-A3FE-42C3-8DB0-3C75D9AB14F0}"/>
              </a:ext>
            </a:extLst>
          </p:cNvPr>
          <p:cNvSpPr/>
          <p:nvPr/>
        </p:nvSpPr>
        <p:spPr>
          <a:xfrm>
            <a:off x="271152" y="2077877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C67D006-DB8E-43B1-A0A4-3FEABEDF3649}"/>
              </a:ext>
            </a:extLst>
          </p:cNvPr>
          <p:cNvSpPr/>
          <p:nvPr/>
        </p:nvSpPr>
        <p:spPr>
          <a:xfrm>
            <a:off x="3200400" y="41504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8FBF4F0-28B6-476D-95B7-5C5C154783E0}"/>
              </a:ext>
            </a:extLst>
          </p:cNvPr>
          <p:cNvSpPr/>
          <p:nvPr/>
        </p:nvSpPr>
        <p:spPr>
          <a:xfrm>
            <a:off x="3505711" y="3869377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C1DEA63-616F-4CE1-A632-00D816BE2090}"/>
              </a:ext>
            </a:extLst>
          </p:cNvPr>
          <p:cNvSpPr/>
          <p:nvPr/>
        </p:nvSpPr>
        <p:spPr>
          <a:xfrm>
            <a:off x="3505200" y="44552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7C23E1-6826-4E5D-9B5E-E35523A81232}"/>
              </a:ext>
            </a:extLst>
          </p:cNvPr>
          <p:cNvSpPr/>
          <p:nvPr/>
        </p:nvSpPr>
        <p:spPr>
          <a:xfrm>
            <a:off x="1290452" y="30836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6EFCB99-0391-47EA-B8D0-A427614C9BE0}"/>
              </a:ext>
            </a:extLst>
          </p:cNvPr>
          <p:cNvSpPr/>
          <p:nvPr/>
        </p:nvSpPr>
        <p:spPr>
          <a:xfrm>
            <a:off x="1212880" y="3629889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8F5CCC0-ABB4-4309-9245-CEACD00CD85C}"/>
              </a:ext>
            </a:extLst>
          </p:cNvPr>
          <p:cNvSpPr/>
          <p:nvPr/>
        </p:nvSpPr>
        <p:spPr>
          <a:xfrm>
            <a:off x="1595252" y="33884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D59ABFE-4655-49D6-91EA-37739E32D584}"/>
              </a:ext>
            </a:extLst>
          </p:cNvPr>
          <p:cNvSpPr/>
          <p:nvPr/>
        </p:nvSpPr>
        <p:spPr>
          <a:xfrm>
            <a:off x="1747652" y="35408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92703CF-1E5A-436F-B2DE-0EC4AF39AEC1}"/>
              </a:ext>
            </a:extLst>
          </p:cNvPr>
          <p:cNvSpPr/>
          <p:nvPr/>
        </p:nvSpPr>
        <p:spPr>
          <a:xfrm>
            <a:off x="1803923" y="2334489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5D6E36B-F6EA-4729-82BA-6A99EC9BEF9D}"/>
              </a:ext>
            </a:extLst>
          </p:cNvPr>
          <p:cNvSpPr/>
          <p:nvPr/>
        </p:nvSpPr>
        <p:spPr>
          <a:xfrm>
            <a:off x="2052452" y="38456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3809D4-74FD-452A-A958-F51EA1552E5E}"/>
              </a:ext>
            </a:extLst>
          </p:cNvPr>
          <p:cNvSpPr/>
          <p:nvPr/>
        </p:nvSpPr>
        <p:spPr>
          <a:xfrm>
            <a:off x="3435481" y="2810493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EC9A573-EA37-46C2-AA3B-CB8092D515C4}"/>
              </a:ext>
            </a:extLst>
          </p:cNvPr>
          <p:cNvSpPr/>
          <p:nvPr/>
        </p:nvSpPr>
        <p:spPr>
          <a:xfrm>
            <a:off x="2357252" y="41504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7E41F9F-A6D1-4954-80B8-83615B8F4B1B}"/>
              </a:ext>
            </a:extLst>
          </p:cNvPr>
          <p:cNvSpPr/>
          <p:nvPr/>
        </p:nvSpPr>
        <p:spPr>
          <a:xfrm>
            <a:off x="1413865" y="4167289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4C507E1-7D90-4234-8C88-65B16F695B0D}"/>
              </a:ext>
            </a:extLst>
          </p:cNvPr>
          <p:cNvSpPr/>
          <p:nvPr/>
        </p:nvSpPr>
        <p:spPr>
          <a:xfrm>
            <a:off x="3309129" y="180690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1B26899-195E-48E6-8A8A-CE47A0862FB5}"/>
              </a:ext>
            </a:extLst>
          </p:cNvPr>
          <p:cNvSpPr/>
          <p:nvPr/>
        </p:nvSpPr>
        <p:spPr>
          <a:xfrm>
            <a:off x="2814452" y="46076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F165C99-E16F-4B15-B5D1-E09B631952E4}"/>
              </a:ext>
            </a:extLst>
          </p:cNvPr>
          <p:cNvSpPr/>
          <p:nvPr/>
        </p:nvSpPr>
        <p:spPr>
          <a:xfrm>
            <a:off x="887171" y="4150425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630960-036C-42D8-A4E0-A65ECF5C9C4C}"/>
              </a:ext>
            </a:extLst>
          </p:cNvPr>
          <p:cNvSpPr/>
          <p:nvPr/>
        </p:nvSpPr>
        <p:spPr>
          <a:xfrm>
            <a:off x="788804" y="3745641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242A8FB-5986-472D-96E7-E04A0B6EC473}"/>
              </a:ext>
            </a:extLst>
          </p:cNvPr>
          <p:cNvSpPr/>
          <p:nvPr/>
        </p:nvSpPr>
        <p:spPr>
          <a:xfrm>
            <a:off x="907505" y="4641904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1230E3-D8E5-454B-8294-41BD94E0487C}"/>
              </a:ext>
            </a:extLst>
          </p:cNvPr>
          <p:cNvSpPr/>
          <p:nvPr/>
        </p:nvSpPr>
        <p:spPr>
          <a:xfrm>
            <a:off x="449281" y="2721428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0D4B02B-3C2E-4992-8D6C-5966FC2185E8}"/>
              </a:ext>
            </a:extLst>
          </p:cNvPr>
          <p:cNvSpPr/>
          <p:nvPr/>
        </p:nvSpPr>
        <p:spPr>
          <a:xfrm>
            <a:off x="1436851" y="3912469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ECD7D95-EB3C-4184-8EE4-55BAE7B41CF0}"/>
              </a:ext>
            </a:extLst>
          </p:cNvPr>
          <p:cNvSpPr/>
          <p:nvPr/>
        </p:nvSpPr>
        <p:spPr>
          <a:xfrm>
            <a:off x="1714857" y="5087508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47273B7-9970-4B9D-ADA2-7E2B0F478346}"/>
              </a:ext>
            </a:extLst>
          </p:cNvPr>
          <p:cNvSpPr/>
          <p:nvPr/>
        </p:nvSpPr>
        <p:spPr>
          <a:xfrm>
            <a:off x="2695699" y="3256745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688B48AD-9921-4329-9AAB-204B47FDDB3B}"/>
              </a:ext>
            </a:extLst>
          </p:cNvPr>
          <p:cNvSpPr/>
          <p:nvPr/>
        </p:nvSpPr>
        <p:spPr>
          <a:xfrm>
            <a:off x="2600952" y="3869377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8EDB7B4-D8B8-4C92-8CFE-F2A5EDE40AE5}"/>
              </a:ext>
            </a:extLst>
          </p:cNvPr>
          <p:cNvSpPr/>
          <p:nvPr/>
        </p:nvSpPr>
        <p:spPr>
          <a:xfrm>
            <a:off x="271152" y="5623669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2B3D09E-6056-4B23-8E63-7C55534A4932}"/>
              </a:ext>
            </a:extLst>
          </p:cNvPr>
          <p:cNvSpPr/>
          <p:nvPr/>
        </p:nvSpPr>
        <p:spPr>
          <a:xfrm>
            <a:off x="2475847" y="2885129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408B59A-9079-45CE-A9E2-DB9D0CBB0D60}"/>
              </a:ext>
            </a:extLst>
          </p:cNvPr>
          <p:cNvSpPr/>
          <p:nvPr/>
        </p:nvSpPr>
        <p:spPr>
          <a:xfrm>
            <a:off x="926883" y="3529779"/>
            <a:ext cx="178131" cy="1781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3837F85-093E-465D-AE05-2C5DE013C2F9}"/>
              </a:ext>
            </a:extLst>
          </p:cNvPr>
          <p:cNvSpPr/>
          <p:nvPr/>
        </p:nvSpPr>
        <p:spPr>
          <a:xfrm>
            <a:off x="4482936" y="314102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775823C-2AD9-4F1D-B027-24B3F548199B}"/>
              </a:ext>
            </a:extLst>
          </p:cNvPr>
          <p:cNvSpPr/>
          <p:nvPr/>
        </p:nvSpPr>
        <p:spPr>
          <a:xfrm>
            <a:off x="3055917" y="5176764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65B9ED3-7A33-473A-AD46-B8314193B0CD}"/>
              </a:ext>
            </a:extLst>
          </p:cNvPr>
          <p:cNvSpPr/>
          <p:nvPr/>
        </p:nvSpPr>
        <p:spPr>
          <a:xfrm>
            <a:off x="200289" y="3667495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B4BB46F-87BC-43D3-8D3D-70964F49BAC3}"/>
              </a:ext>
            </a:extLst>
          </p:cNvPr>
          <p:cNvSpPr/>
          <p:nvPr/>
        </p:nvSpPr>
        <p:spPr>
          <a:xfrm>
            <a:off x="2767301" y="4272945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656EC93-42DF-4FBA-B108-3E1FD2C09860}"/>
              </a:ext>
            </a:extLst>
          </p:cNvPr>
          <p:cNvSpPr/>
          <p:nvPr/>
        </p:nvSpPr>
        <p:spPr>
          <a:xfrm>
            <a:off x="610673" y="2257275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D155443-2737-4BE6-B45D-86240C329E29}"/>
              </a:ext>
            </a:extLst>
          </p:cNvPr>
          <p:cNvSpPr/>
          <p:nvPr/>
        </p:nvSpPr>
        <p:spPr>
          <a:xfrm>
            <a:off x="600439" y="3250869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3A901C3-F167-490E-9453-B1420ECDAC24}"/>
              </a:ext>
            </a:extLst>
          </p:cNvPr>
          <p:cNvSpPr/>
          <p:nvPr/>
        </p:nvSpPr>
        <p:spPr>
          <a:xfrm>
            <a:off x="-89066" y="1220015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809012A-F73A-4D92-A230-080815E8B2E1}"/>
              </a:ext>
            </a:extLst>
          </p:cNvPr>
          <p:cNvSpPr/>
          <p:nvPr/>
        </p:nvSpPr>
        <p:spPr>
          <a:xfrm>
            <a:off x="929660" y="2183993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0223070-7467-4C1D-ADFB-983D8ECB6428}"/>
              </a:ext>
            </a:extLst>
          </p:cNvPr>
          <p:cNvSpPr/>
          <p:nvPr/>
        </p:nvSpPr>
        <p:spPr>
          <a:xfrm>
            <a:off x="993569" y="3238741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B1385E3-F829-45C3-8A0C-E455100BEC04}"/>
              </a:ext>
            </a:extLst>
          </p:cNvPr>
          <p:cNvSpPr/>
          <p:nvPr/>
        </p:nvSpPr>
        <p:spPr>
          <a:xfrm>
            <a:off x="1826821" y="5446508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BAF6F3E-E4D3-4E25-A410-489A4DEA61BC}"/>
              </a:ext>
            </a:extLst>
          </p:cNvPr>
          <p:cNvSpPr/>
          <p:nvPr/>
        </p:nvSpPr>
        <p:spPr>
          <a:xfrm>
            <a:off x="1474201" y="4923352"/>
            <a:ext cx="178131" cy="178131"/>
          </a:xfrm>
          <a:prstGeom prst="ellipse">
            <a:avLst/>
          </a:prstGeom>
          <a:solidFill>
            <a:srgbClr val="B5E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F0717E5-5508-432F-9B42-F8602A89FB74}"/>
              </a:ext>
            </a:extLst>
          </p:cNvPr>
          <p:cNvSpPr/>
          <p:nvPr/>
        </p:nvSpPr>
        <p:spPr>
          <a:xfrm>
            <a:off x="4313488" y="41504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62ABBD2-5328-4BDC-9B33-884801989F75}"/>
              </a:ext>
            </a:extLst>
          </p:cNvPr>
          <p:cNvSpPr/>
          <p:nvPr/>
        </p:nvSpPr>
        <p:spPr>
          <a:xfrm>
            <a:off x="1479849" y="2632363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29F037C-218A-4217-874B-DDFB688E1C8B}"/>
              </a:ext>
            </a:extLst>
          </p:cNvPr>
          <p:cNvSpPr/>
          <p:nvPr/>
        </p:nvSpPr>
        <p:spPr>
          <a:xfrm>
            <a:off x="4618288" y="44552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2ACECBD-A617-47DC-BFA2-6A7DD6E0EF4F}"/>
              </a:ext>
            </a:extLst>
          </p:cNvPr>
          <p:cNvSpPr/>
          <p:nvPr/>
        </p:nvSpPr>
        <p:spPr>
          <a:xfrm>
            <a:off x="2136091" y="4879892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94E631E-38B2-4600-BCD1-C7BAA0E409AF}"/>
              </a:ext>
            </a:extLst>
          </p:cNvPr>
          <p:cNvSpPr/>
          <p:nvPr/>
        </p:nvSpPr>
        <p:spPr>
          <a:xfrm>
            <a:off x="2695699" y="50574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BB34B37-E4C9-4068-A64D-680944BF3089}"/>
              </a:ext>
            </a:extLst>
          </p:cNvPr>
          <p:cNvSpPr/>
          <p:nvPr/>
        </p:nvSpPr>
        <p:spPr>
          <a:xfrm>
            <a:off x="3927540" y="4607625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46C9C82-4964-49F0-8C99-05031C2F3FB6}"/>
              </a:ext>
            </a:extLst>
          </p:cNvPr>
          <p:cNvSpPr/>
          <p:nvPr/>
        </p:nvSpPr>
        <p:spPr>
          <a:xfrm>
            <a:off x="1251440" y="1940653"/>
            <a:ext cx="178131" cy="1781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14" name="Graphic 213">
            <a:extLst>
              <a:ext uri="{FF2B5EF4-FFF2-40B4-BE49-F238E27FC236}">
                <a16:creationId xmlns:a16="http://schemas.microsoft.com/office/drawing/2014/main" id="{E79219B4-AD39-43EF-8FB8-26DE63704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98056" y="1410498"/>
            <a:ext cx="4511237" cy="451123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B0AF50F-793C-4291-BD44-0DD2E0626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019880" y="1404685"/>
            <a:ext cx="5038177" cy="5038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DB4B36-94C7-4EE7-95D0-09E65B0C80FE}"/>
              </a:ext>
            </a:extLst>
          </p:cNvPr>
          <p:cNvSpPr/>
          <p:nvPr/>
        </p:nvSpPr>
        <p:spPr>
          <a:xfrm>
            <a:off x="9094561" y="4596824"/>
            <a:ext cx="1280976" cy="885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0892D74E-6D59-487E-86E8-0454480D83C1}"/>
              </a:ext>
            </a:extLst>
          </p:cNvPr>
          <p:cNvGrpSpPr/>
          <p:nvPr/>
        </p:nvGrpSpPr>
        <p:grpSpPr>
          <a:xfrm>
            <a:off x="7466169" y="893330"/>
            <a:ext cx="4476481" cy="4293444"/>
            <a:chOff x="5767335" y="1152626"/>
            <a:chExt cx="4239283" cy="4065945"/>
          </a:xfrm>
        </p:grpSpPr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DCE73CB7-45EA-4876-BE7C-B53EC35D7DE1}"/>
                </a:ext>
              </a:extLst>
            </p:cNvPr>
            <p:cNvSpPr/>
            <p:nvPr/>
          </p:nvSpPr>
          <p:spPr>
            <a:xfrm>
              <a:off x="7136734" y="3709645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F781942-DC47-484A-9A65-DA93111327ED}"/>
                </a:ext>
              </a:extLst>
            </p:cNvPr>
            <p:cNvSpPr/>
            <p:nvPr/>
          </p:nvSpPr>
          <p:spPr>
            <a:xfrm>
              <a:off x="7299106" y="2460578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7A0C998F-A8B6-46DE-98A0-17D518DBC663}"/>
                </a:ext>
              </a:extLst>
            </p:cNvPr>
            <p:cNvSpPr/>
            <p:nvPr/>
          </p:nvSpPr>
          <p:spPr>
            <a:xfrm>
              <a:off x="8581476" y="2830163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C7588848-3DCF-49BF-A763-E421CE2EB266}"/>
                </a:ext>
              </a:extLst>
            </p:cNvPr>
            <p:cNvSpPr/>
            <p:nvPr/>
          </p:nvSpPr>
          <p:spPr>
            <a:xfrm>
              <a:off x="7397411" y="4177520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C86D92E3-9601-41E4-ADD4-2D87A60C1216}"/>
                </a:ext>
              </a:extLst>
            </p:cNvPr>
            <p:cNvSpPr/>
            <p:nvPr/>
          </p:nvSpPr>
          <p:spPr>
            <a:xfrm>
              <a:off x="7780365" y="3841961"/>
              <a:ext cx="178130" cy="178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C207FDEE-7FAA-47C4-B4C9-7B62E5055EE2}"/>
                </a:ext>
              </a:extLst>
            </p:cNvPr>
            <p:cNvSpPr/>
            <p:nvPr/>
          </p:nvSpPr>
          <p:spPr>
            <a:xfrm>
              <a:off x="6950480" y="2870468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1AFCE47-7D8C-4B09-A2C3-7EB4E62DAE55}"/>
                </a:ext>
              </a:extLst>
            </p:cNvPr>
            <p:cNvSpPr/>
            <p:nvPr/>
          </p:nvSpPr>
          <p:spPr>
            <a:xfrm>
              <a:off x="7882900" y="5040441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D9447747-1555-4075-B396-DD9F6167F6A0}"/>
                </a:ext>
              </a:extLst>
            </p:cNvPr>
            <p:cNvSpPr/>
            <p:nvPr/>
          </p:nvSpPr>
          <p:spPr>
            <a:xfrm>
              <a:off x="8133797" y="3097836"/>
              <a:ext cx="178130" cy="178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D8D1DF0-B2F1-4BA3-9085-74F8C354BDC1}"/>
                </a:ext>
              </a:extLst>
            </p:cNvPr>
            <p:cNvSpPr/>
            <p:nvPr/>
          </p:nvSpPr>
          <p:spPr>
            <a:xfrm>
              <a:off x="8310512" y="3899299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441A9A72-6F3A-4FB8-95ED-4BE132E0485B}"/>
                </a:ext>
              </a:extLst>
            </p:cNvPr>
            <p:cNvSpPr/>
            <p:nvPr/>
          </p:nvSpPr>
          <p:spPr>
            <a:xfrm>
              <a:off x="7106104" y="2623690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BDC48FDD-F4D5-4586-B8C7-1F0A40F31D1E}"/>
                </a:ext>
              </a:extLst>
            </p:cNvPr>
            <p:cNvSpPr/>
            <p:nvPr/>
          </p:nvSpPr>
          <p:spPr>
            <a:xfrm>
              <a:off x="7780365" y="4092810"/>
              <a:ext cx="178130" cy="178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31A3665D-DBD1-4D4B-84A2-D94DD4AEE84E}"/>
                </a:ext>
              </a:extLst>
            </p:cNvPr>
            <p:cNvSpPr/>
            <p:nvPr/>
          </p:nvSpPr>
          <p:spPr>
            <a:xfrm>
              <a:off x="6895635" y="3167109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A5388FCA-EAE2-4234-8AEF-7AADB0D1BF9B}"/>
                </a:ext>
              </a:extLst>
            </p:cNvPr>
            <p:cNvSpPr/>
            <p:nvPr/>
          </p:nvSpPr>
          <p:spPr>
            <a:xfrm>
              <a:off x="7860548" y="2290192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B68903B9-5057-4FCE-AF59-F00C47B31AF5}"/>
                </a:ext>
              </a:extLst>
            </p:cNvPr>
            <p:cNvSpPr/>
            <p:nvPr/>
          </p:nvSpPr>
          <p:spPr>
            <a:xfrm>
              <a:off x="8372496" y="2587430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3A540C8-F38E-4FAB-9D2B-B81B7A627B26}"/>
                </a:ext>
              </a:extLst>
            </p:cNvPr>
            <p:cNvSpPr/>
            <p:nvPr/>
          </p:nvSpPr>
          <p:spPr>
            <a:xfrm>
              <a:off x="8136261" y="2416823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41A91A2F-DC01-44F3-8EBB-4D777AE272EE}"/>
                </a:ext>
              </a:extLst>
            </p:cNvPr>
            <p:cNvSpPr/>
            <p:nvPr/>
          </p:nvSpPr>
          <p:spPr>
            <a:xfrm>
              <a:off x="7780365" y="3545076"/>
              <a:ext cx="178130" cy="178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195C473-507E-46F8-8FAB-86301FD94369}"/>
                </a:ext>
              </a:extLst>
            </p:cNvPr>
            <p:cNvSpPr/>
            <p:nvPr/>
          </p:nvSpPr>
          <p:spPr>
            <a:xfrm>
              <a:off x="7951226" y="3267480"/>
              <a:ext cx="178130" cy="178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BA9721E-AB69-4C3E-8A99-6E3807E45067}"/>
                </a:ext>
              </a:extLst>
            </p:cNvPr>
            <p:cNvSpPr/>
            <p:nvPr/>
          </p:nvSpPr>
          <p:spPr>
            <a:xfrm>
              <a:off x="7429653" y="3097836"/>
              <a:ext cx="178130" cy="178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BA169254-247F-4875-B90C-E9114A438269}"/>
                </a:ext>
              </a:extLst>
            </p:cNvPr>
            <p:cNvSpPr/>
            <p:nvPr/>
          </p:nvSpPr>
          <p:spPr>
            <a:xfrm>
              <a:off x="8619629" y="3421439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22E4560B-7F3A-4A77-8D1A-F3DEEA62C0FD}"/>
                </a:ext>
              </a:extLst>
            </p:cNvPr>
            <p:cNvSpPr/>
            <p:nvPr/>
          </p:nvSpPr>
          <p:spPr>
            <a:xfrm>
              <a:off x="7471988" y="4808035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21AAD44E-BD2D-4BE9-88B0-5D3906EF3BBC}"/>
                </a:ext>
              </a:extLst>
            </p:cNvPr>
            <p:cNvSpPr/>
            <p:nvPr/>
          </p:nvSpPr>
          <p:spPr>
            <a:xfrm>
              <a:off x="7896264" y="4590194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A69DBED2-FE30-470D-A0CE-0873C12E9E3E}"/>
                </a:ext>
              </a:extLst>
            </p:cNvPr>
            <p:cNvSpPr/>
            <p:nvPr/>
          </p:nvSpPr>
          <p:spPr>
            <a:xfrm>
              <a:off x="8164359" y="4129133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BC591405-DDE7-4A23-9C50-262F53E6AB0D}"/>
                </a:ext>
              </a:extLst>
            </p:cNvPr>
            <p:cNvSpPr/>
            <p:nvPr/>
          </p:nvSpPr>
          <p:spPr>
            <a:xfrm>
              <a:off x="8116094" y="4590194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D1ACCE35-1215-4A34-8B08-B2C0A77A529D}"/>
                </a:ext>
              </a:extLst>
            </p:cNvPr>
            <p:cNvSpPr/>
            <p:nvPr/>
          </p:nvSpPr>
          <p:spPr>
            <a:xfrm>
              <a:off x="7604510" y="3290129"/>
              <a:ext cx="178130" cy="178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146935C9-59C4-4CCB-A21E-5BF291D2CC2A}"/>
                </a:ext>
              </a:extLst>
            </p:cNvPr>
            <p:cNvSpPr/>
            <p:nvPr/>
          </p:nvSpPr>
          <p:spPr>
            <a:xfrm>
              <a:off x="8461561" y="3668841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D719F2D1-4F79-49F1-A15C-F6AE721189CA}"/>
                </a:ext>
              </a:extLst>
            </p:cNvPr>
            <p:cNvSpPr/>
            <p:nvPr/>
          </p:nvSpPr>
          <p:spPr>
            <a:xfrm>
              <a:off x="7604510" y="5025527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C17166E-5682-4196-837D-DEA067F251C4}"/>
                </a:ext>
              </a:extLst>
            </p:cNvPr>
            <p:cNvSpPr/>
            <p:nvPr/>
          </p:nvSpPr>
          <p:spPr>
            <a:xfrm>
              <a:off x="7574819" y="2322278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C3FFEADC-E952-44D6-BCE8-87A0369BF1BD}"/>
                </a:ext>
              </a:extLst>
            </p:cNvPr>
            <p:cNvSpPr/>
            <p:nvPr/>
          </p:nvSpPr>
          <p:spPr>
            <a:xfrm>
              <a:off x="8668724" y="3125009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DC06FAC2-2A4F-4238-B447-F1D5115C884C}"/>
                </a:ext>
              </a:extLst>
            </p:cNvPr>
            <p:cNvSpPr/>
            <p:nvPr/>
          </p:nvSpPr>
          <p:spPr>
            <a:xfrm>
              <a:off x="7279493" y="3936865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0DF0BC83-080B-4733-BFD6-98B12C65E74B}"/>
                </a:ext>
              </a:extLst>
            </p:cNvPr>
            <p:cNvSpPr/>
            <p:nvPr/>
          </p:nvSpPr>
          <p:spPr>
            <a:xfrm>
              <a:off x="8068568" y="4834414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399A74DB-3C15-4D3D-A785-0D6BA3E57315}"/>
                </a:ext>
              </a:extLst>
            </p:cNvPr>
            <p:cNvSpPr/>
            <p:nvPr/>
          </p:nvSpPr>
          <p:spPr>
            <a:xfrm>
              <a:off x="7676433" y="4590194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ECD08DF-5285-4EA7-8F80-BFE1ED3D10DA}"/>
                </a:ext>
              </a:extLst>
            </p:cNvPr>
            <p:cNvSpPr/>
            <p:nvPr/>
          </p:nvSpPr>
          <p:spPr>
            <a:xfrm>
              <a:off x="6974839" y="3463750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0064560A-4E6B-49D5-9FDD-9C9AA172DA1E}"/>
                </a:ext>
              </a:extLst>
            </p:cNvPr>
            <p:cNvSpPr/>
            <p:nvPr/>
          </p:nvSpPr>
          <p:spPr>
            <a:xfrm>
              <a:off x="7456602" y="4590194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6E282386-9F85-4896-BC1F-4027BF971719}"/>
                </a:ext>
              </a:extLst>
            </p:cNvPr>
            <p:cNvSpPr/>
            <p:nvPr/>
          </p:nvSpPr>
          <p:spPr>
            <a:xfrm>
              <a:off x="7767140" y="4815659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17126C00-CDD0-44D8-9371-E61650D60C7A}"/>
                </a:ext>
              </a:extLst>
            </p:cNvPr>
            <p:cNvSpPr/>
            <p:nvPr/>
          </p:nvSpPr>
          <p:spPr>
            <a:xfrm>
              <a:off x="7899002" y="4372353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3BBD69DE-D4E1-4688-A8E1-73AF3E6371F1}"/>
                </a:ext>
              </a:extLst>
            </p:cNvPr>
            <p:cNvSpPr/>
            <p:nvPr/>
          </p:nvSpPr>
          <p:spPr>
            <a:xfrm>
              <a:off x="8118832" y="4372353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7DD31E26-347B-4771-9B3F-E11C81821677}"/>
                </a:ext>
              </a:extLst>
            </p:cNvPr>
            <p:cNvSpPr/>
            <p:nvPr/>
          </p:nvSpPr>
          <p:spPr>
            <a:xfrm>
              <a:off x="7679171" y="4372353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20DF7DAF-BDB8-49A6-9D06-620485ADE323}"/>
                </a:ext>
              </a:extLst>
            </p:cNvPr>
            <p:cNvSpPr/>
            <p:nvPr/>
          </p:nvSpPr>
          <p:spPr>
            <a:xfrm>
              <a:off x="7459340" y="4372353"/>
              <a:ext cx="178130" cy="178130"/>
            </a:xfrm>
            <a:prstGeom prst="ellipse">
              <a:avLst/>
            </a:prstGeom>
            <a:solidFill>
              <a:srgbClr val="B5E4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sv-SE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17F2CA07-FE3A-4756-A5A1-A7B66D55E8DE}"/>
                </a:ext>
              </a:extLst>
            </p:cNvPr>
            <p:cNvGrpSpPr/>
            <p:nvPr/>
          </p:nvGrpSpPr>
          <p:grpSpPr>
            <a:xfrm rot="1518078" flipV="1">
              <a:off x="8893916" y="3895467"/>
              <a:ext cx="895229" cy="178130"/>
              <a:chOff x="9041465" y="2257087"/>
              <a:chExt cx="895229" cy="178130"/>
            </a:xfrm>
          </p:grpSpPr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DE3F252E-95AF-4B6D-AFBF-B0333C1F31D8}"/>
                  </a:ext>
                </a:extLst>
              </p:cNvPr>
              <p:cNvSpPr/>
              <p:nvPr/>
            </p:nvSpPr>
            <p:spPr>
              <a:xfrm>
                <a:off x="9519531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2AE7C3BF-C3F6-4319-9D36-67A8D033D2ED}"/>
                  </a:ext>
                </a:extLst>
              </p:cNvPr>
              <p:cNvSpPr/>
              <p:nvPr/>
            </p:nvSpPr>
            <p:spPr>
              <a:xfrm>
                <a:off x="9758564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512A3C60-4986-4F9D-8D0E-3706EAABA90B}"/>
                  </a:ext>
                </a:extLst>
              </p:cNvPr>
              <p:cNvSpPr/>
              <p:nvPr/>
            </p:nvSpPr>
            <p:spPr>
              <a:xfrm>
                <a:off x="9041465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10448383-DCEC-48D2-B780-48656C3B102D}"/>
                  </a:ext>
                </a:extLst>
              </p:cNvPr>
              <p:cNvSpPr/>
              <p:nvPr/>
            </p:nvSpPr>
            <p:spPr>
              <a:xfrm>
                <a:off x="9280498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A3AFF22-A37D-4FB2-9158-580C26A2D736}"/>
                </a:ext>
              </a:extLst>
            </p:cNvPr>
            <p:cNvGrpSpPr/>
            <p:nvPr/>
          </p:nvGrpSpPr>
          <p:grpSpPr>
            <a:xfrm rot="18833880">
              <a:off x="8546362" y="1882824"/>
              <a:ext cx="895229" cy="178130"/>
              <a:chOff x="9041465" y="2257087"/>
              <a:chExt cx="895229" cy="178130"/>
            </a:xfrm>
          </p:grpSpPr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9A755ACD-7688-4B06-9716-F8385D42DF1F}"/>
                  </a:ext>
                </a:extLst>
              </p:cNvPr>
              <p:cNvSpPr/>
              <p:nvPr/>
            </p:nvSpPr>
            <p:spPr>
              <a:xfrm>
                <a:off x="9519531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A8570D6-95C2-43EF-8E38-94065AC91B3C}"/>
                  </a:ext>
                </a:extLst>
              </p:cNvPr>
              <p:cNvSpPr/>
              <p:nvPr/>
            </p:nvSpPr>
            <p:spPr>
              <a:xfrm>
                <a:off x="9758564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83A03275-3278-43CC-AD92-69CBDACA1E96}"/>
                  </a:ext>
                </a:extLst>
              </p:cNvPr>
              <p:cNvSpPr/>
              <p:nvPr/>
            </p:nvSpPr>
            <p:spPr>
              <a:xfrm>
                <a:off x="9041465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79EED47B-4BA3-47BE-A0B1-03443146303C}"/>
                  </a:ext>
                </a:extLst>
              </p:cNvPr>
              <p:cNvSpPr/>
              <p:nvPr/>
            </p:nvSpPr>
            <p:spPr>
              <a:xfrm>
                <a:off x="9280498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FC61B5E4-3CD1-4D0D-BD95-58E538C423A5}"/>
                </a:ext>
              </a:extLst>
            </p:cNvPr>
            <p:cNvGrpSpPr/>
            <p:nvPr/>
          </p:nvGrpSpPr>
          <p:grpSpPr>
            <a:xfrm rot="20081922">
              <a:off x="5865659" y="3969800"/>
              <a:ext cx="895229" cy="178130"/>
              <a:chOff x="9041465" y="2257087"/>
              <a:chExt cx="895229" cy="178130"/>
            </a:xfrm>
          </p:grpSpPr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EC889CA7-F1CF-47FF-9D50-D5AFA4E65AC1}"/>
                  </a:ext>
                </a:extLst>
              </p:cNvPr>
              <p:cNvSpPr/>
              <p:nvPr/>
            </p:nvSpPr>
            <p:spPr>
              <a:xfrm>
                <a:off x="9519531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444DABA3-B915-4490-8F0A-D62999C2C237}"/>
                  </a:ext>
                </a:extLst>
              </p:cNvPr>
              <p:cNvSpPr/>
              <p:nvPr/>
            </p:nvSpPr>
            <p:spPr>
              <a:xfrm>
                <a:off x="9758564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C911DF68-412F-43F7-8175-A4CF4A1751E7}"/>
                  </a:ext>
                </a:extLst>
              </p:cNvPr>
              <p:cNvSpPr/>
              <p:nvPr/>
            </p:nvSpPr>
            <p:spPr>
              <a:xfrm>
                <a:off x="9041465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902DD7C8-2B3B-4653-83D7-940F6E661BB7}"/>
                  </a:ext>
                </a:extLst>
              </p:cNvPr>
              <p:cNvSpPr/>
              <p:nvPr/>
            </p:nvSpPr>
            <p:spPr>
              <a:xfrm>
                <a:off x="9280498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B1DC9018-F980-496E-AC0D-5E2CE3DFD773}"/>
                </a:ext>
              </a:extLst>
            </p:cNvPr>
            <p:cNvGrpSpPr/>
            <p:nvPr/>
          </p:nvGrpSpPr>
          <p:grpSpPr>
            <a:xfrm rot="16200000">
              <a:off x="7457145" y="1511176"/>
              <a:ext cx="895229" cy="178130"/>
              <a:chOff x="9041465" y="2257087"/>
              <a:chExt cx="895229" cy="178130"/>
            </a:xfrm>
          </p:grpSpPr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DD2B1A01-FF58-4EE2-BB7B-657ECEBD2F21}"/>
                  </a:ext>
                </a:extLst>
              </p:cNvPr>
              <p:cNvSpPr/>
              <p:nvPr/>
            </p:nvSpPr>
            <p:spPr>
              <a:xfrm>
                <a:off x="9519531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D1B22435-87FA-4F82-906F-010E558185E6}"/>
                  </a:ext>
                </a:extLst>
              </p:cNvPr>
              <p:cNvSpPr/>
              <p:nvPr/>
            </p:nvSpPr>
            <p:spPr>
              <a:xfrm>
                <a:off x="9758564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530B1133-E11C-4934-B07F-0CB7E1436743}"/>
                  </a:ext>
                </a:extLst>
              </p:cNvPr>
              <p:cNvSpPr/>
              <p:nvPr/>
            </p:nvSpPr>
            <p:spPr>
              <a:xfrm>
                <a:off x="9041465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3E06EF21-0118-48DF-998B-0612F08B50F1}"/>
                  </a:ext>
                </a:extLst>
              </p:cNvPr>
              <p:cNvSpPr/>
              <p:nvPr/>
            </p:nvSpPr>
            <p:spPr>
              <a:xfrm>
                <a:off x="9280498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D7E0EF83-0EC2-4EB6-9020-4350CA687E2C}"/>
                </a:ext>
              </a:extLst>
            </p:cNvPr>
            <p:cNvGrpSpPr/>
            <p:nvPr/>
          </p:nvGrpSpPr>
          <p:grpSpPr>
            <a:xfrm rot="3028767">
              <a:off x="6195921" y="1854123"/>
              <a:ext cx="895229" cy="178130"/>
              <a:chOff x="9041465" y="2257087"/>
              <a:chExt cx="895229" cy="178130"/>
            </a:xfrm>
          </p:grpSpPr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0F32C852-2261-4DF3-8849-DF6BD3100B23}"/>
                  </a:ext>
                </a:extLst>
              </p:cNvPr>
              <p:cNvSpPr/>
              <p:nvPr/>
            </p:nvSpPr>
            <p:spPr>
              <a:xfrm>
                <a:off x="9519531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7D8EC60D-7224-41E9-8F28-451EC9159778}"/>
                  </a:ext>
                </a:extLst>
              </p:cNvPr>
              <p:cNvSpPr/>
              <p:nvPr/>
            </p:nvSpPr>
            <p:spPr>
              <a:xfrm>
                <a:off x="9758564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8F965586-7182-49B9-BC30-49E49BA90993}"/>
                  </a:ext>
                </a:extLst>
              </p:cNvPr>
              <p:cNvSpPr/>
              <p:nvPr/>
            </p:nvSpPr>
            <p:spPr>
              <a:xfrm>
                <a:off x="9041465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D1E81805-5807-432E-AF46-8296A7F43471}"/>
                  </a:ext>
                </a:extLst>
              </p:cNvPr>
              <p:cNvSpPr/>
              <p:nvPr/>
            </p:nvSpPr>
            <p:spPr>
              <a:xfrm>
                <a:off x="9280498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C9D1261A-11F5-4E76-A608-315D49FECB65}"/>
                </a:ext>
              </a:extLst>
            </p:cNvPr>
            <p:cNvGrpSpPr/>
            <p:nvPr/>
          </p:nvGrpSpPr>
          <p:grpSpPr>
            <a:xfrm>
              <a:off x="9111389" y="2904328"/>
              <a:ext cx="895229" cy="178130"/>
              <a:chOff x="9041465" y="2257087"/>
              <a:chExt cx="895229" cy="178130"/>
            </a:xfrm>
          </p:grpSpPr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DC186FE8-8712-4559-AB91-D6F9877AD49C}"/>
                  </a:ext>
                </a:extLst>
              </p:cNvPr>
              <p:cNvSpPr/>
              <p:nvPr/>
            </p:nvSpPr>
            <p:spPr>
              <a:xfrm>
                <a:off x="9519531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AE92F10D-DF3B-483B-973E-58332F0CE677}"/>
                  </a:ext>
                </a:extLst>
              </p:cNvPr>
              <p:cNvSpPr/>
              <p:nvPr/>
            </p:nvSpPr>
            <p:spPr>
              <a:xfrm>
                <a:off x="9758564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89AFF996-A908-4CCA-8108-48FE5396F153}"/>
                  </a:ext>
                </a:extLst>
              </p:cNvPr>
              <p:cNvSpPr/>
              <p:nvPr/>
            </p:nvSpPr>
            <p:spPr>
              <a:xfrm>
                <a:off x="9041465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D40FD82F-0897-455B-A5F9-10FAF323A983}"/>
                  </a:ext>
                </a:extLst>
              </p:cNvPr>
              <p:cNvSpPr/>
              <p:nvPr/>
            </p:nvSpPr>
            <p:spPr>
              <a:xfrm>
                <a:off x="9280498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C04CD935-1AB6-412F-B8DC-16475250D03E}"/>
                </a:ext>
              </a:extLst>
            </p:cNvPr>
            <p:cNvGrpSpPr/>
            <p:nvPr/>
          </p:nvGrpSpPr>
          <p:grpSpPr>
            <a:xfrm>
              <a:off x="5767335" y="2904328"/>
              <a:ext cx="895229" cy="178130"/>
              <a:chOff x="9041465" y="2257087"/>
              <a:chExt cx="895229" cy="178130"/>
            </a:xfrm>
          </p:grpSpPr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3237FD5A-A831-4420-99A7-292109448953}"/>
                  </a:ext>
                </a:extLst>
              </p:cNvPr>
              <p:cNvSpPr/>
              <p:nvPr/>
            </p:nvSpPr>
            <p:spPr>
              <a:xfrm>
                <a:off x="9519531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2D0EE2AD-F231-41D4-A469-A633F1F20C2B}"/>
                  </a:ext>
                </a:extLst>
              </p:cNvPr>
              <p:cNvSpPr/>
              <p:nvPr/>
            </p:nvSpPr>
            <p:spPr>
              <a:xfrm>
                <a:off x="9758564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CAC69180-D988-4EBB-9557-B8BA65E8FB1D}"/>
                  </a:ext>
                </a:extLst>
              </p:cNvPr>
              <p:cNvSpPr/>
              <p:nvPr/>
            </p:nvSpPr>
            <p:spPr>
              <a:xfrm>
                <a:off x="9041465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3078A4D2-1AC6-4579-B917-253B088CB430}"/>
                  </a:ext>
                </a:extLst>
              </p:cNvPr>
              <p:cNvSpPr/>
              <p:nvPr/>
            </p:nvSpPr>
            <p:spPr>
              <a:xfrm>
                <a:off x="9280498" y="2257087"/>
                <a:ext cx="178130" cy="17813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sv-SE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9FFCF56-4534-4DEB-B8F7-92DBCA4D6617}"/>
              </a:ext>
            </a:extLst>
          </p:cNvPr>
          <p:cNvSpPr/>
          <p:nvPr/>
        </p:nvSpPr>
        <p:spPr>
          <a:xfrm>
            <a:off x="5003315" y="2004209"/>
            <a:ext cx="1043776" cy="3298235"/>
          </a:xfrm>
          <a:prstGeom prst="chevron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56" name="Arrow: Chevron 355">
            <a:extLst>
              <a:ext uri="{FF2B5EF4-FFF2-40B4-BE49-F238E27FC236}">
                <a16:creationId xmlns:a16="http://schemas.microsoft.com/office/drawing/2014/main" id="{CE8D1FEB-9B39-470C-AD38-0FA4410BDA26}"/>
              </a:ext>
            </a:extLst>
          </p:cNvPr>
          <p:cNvSpPr/>
          <p:nvPr/>
        </p:nvSpPr>
        <p:spPr>
          <a:xfrm>
            <a:off x="5652891" y="2008379"/>
            <a:ext cx="1043776" cy="3298235"/>
          </a:xfrm>
          <a:prstGeom prst="chevron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sv-SE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67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A319F0-1CF7-49A4-B90C-54B76BB06F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02" y="1673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A319F0-1CF7-49A4-B90C-54B76BB06F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02" y="1673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B943E5F-6874-46CA-A3E6-7F55490CD4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1" y="53"/>
            <a:ext cx="161971" cy="1619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32935" rtl="0" eaLnBrk="1" fontAlgn="base" latinLnBrk="0" hangingPunct="1">
              <a:lnSpc>
                <a:spcPts val="275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59B6D-2845-413A-A123-377E6363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5" y="-76397"/>
            <a:ext cx="12364043" cy="714501"/>
          </a:xfrm>
        </p:spPr>
        <p:txBody>
          <a:bodyPr/>
          <a:lstStyle/>
          <a:p>
            <a:r>
              <a:rPr lang="sv-SE" dirty="0"/>
              <a:t>Totalt har fler än 350 organisationer hittills medverkat i Kraftsamlingens aktiviteter</a:t>
            </a:r>
            <a:endParaRPr lang="sv-SE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1C9E54-C24E-46BA-BEE9-EE9BAAA09175}"/>
              </a:ext>
            </a:extLst>
          </p:cNvPr>
          <p:cNvSpPr/>
          <p:nvPr/>
        </p:nvSpPr>
        <p:spPr>
          <a:xfrm>
            <a:off x="3048000" y="-68182740"/>
            <a:ext cx="6096000" cy="41836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1177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(H)järnkoll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1825 - Terapicenter för Unga Vuxna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29k 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AcadeMedia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Support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ACT förbundet 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Akademikerförbundet SSR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Akademiska sjukhuset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Akademiska sjukhuset Sektionen för barn- och ungdomspsykiatri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Ale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Allmänna arvsfonden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Allmänna barnhuset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Allmänpsykatri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Region Örebro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Amf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Insatser/stöd MIA-projektet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Amningshjälpen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Arbetarnas Bildningsförbund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Arbetsförmedlingen 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Arbetsmarknadsförvaltningen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Arrowtions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Astma och Allergiförbundet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Barn och elevhälsa Nacka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Beteendeterapeutiska 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Bollnäs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Botkyrka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BRANAK (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Branneby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naturkonsult), Hälsans natur,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Unicare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Bakke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BRIS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BUP Göteborg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BUP Region Uppsala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BUP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Skåne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BUP Stockholm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Campus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Nynäshamn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CAN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Centerpartiet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centrala barn och elevhälsan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norrtälje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Change Collective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Cognoscenti AB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Danderyds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kommun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ECC by Syrén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Engelska skolan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Feelgood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företagshälsa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Fenomenala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FMV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Folkhälsocentrum Norrbotten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Folkhälsomyndigheten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Forum för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health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policy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Fountain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House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Friends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Frisk &amp; Fri - Riksföreningen not ätstörningar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Frisq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Frälsningsarmén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FSUM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FUB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Funktionsrätt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Sverige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Fysioterapeuterna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 Hälsa-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Färentuna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Hälsoträdgård, föreningen Hälsans Natur och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NaturhälsaCenter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och Ung Kreativ Arena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Förbundet för Musikterapi i Sverige FMS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Förbundet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Sane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Förbundet Sveriges Arbetsterapeuter​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Föreningen S:t Lukas - Unga Lukas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Föreningen Tilia (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TeamTilia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)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Företagshälsorna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Försäkringskassan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GenerationPEP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Gripslivscoaching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Gruppanalytiska Institutet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Gällivare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Göteborgs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Handbegripligt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Handelshögskolan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Haninge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Haro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Holistisk hälsa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House of Plenty Foundation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Håbo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kommun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Hägersten-Liljeholmens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sdf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Härryda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Idrottsförvaltningen, Stockholms stad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IFFS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IFS Stockholmsdistriktet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IFS Uppsala län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ii4i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consulting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Inför 2 halvlek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Initiativ Samutveckling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Interse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ekonomisk förening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Intresseföreningen för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assistansberättigade,IAF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Intresseföreningen för schizofreni och andra psykoser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iris Utvecklingscenter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Janssen-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Cilag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Jobbtorg Stockholm, VO stöd, Alfa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Järfälla Kommun/Ungdomsmottagning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Karolinska institutet 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Karolinska Universitetssjukhuset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KIND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Kommunalförbundet Sjukvård och omsorg i Norrtälje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Kommunförbundet Kalmar län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Korrespondensgymnasiet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Krica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Sapu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Krukmakarens Hus - Frälsningsarmén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KRY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KSAN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KTH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Kungsbacka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Kunskapscentrum Barnafrid Linköpings Universitet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Källbrinksskolan, Huddinge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Liljegrenska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Linköpings Universitet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LSV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LTU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Luleå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Lycksele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Läkemedelsverket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Länsförsäkringar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Blekinge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Dalarna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Gotland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Gävleborg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Halland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Jämtland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Jönköping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Kalmar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Kronoberg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Norrbotten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Skåne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Stockholm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Södermanland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Uppsala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Värmland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Västerbotten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Västernorrland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Västmanland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Västra Götaland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Örebro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Länsstyrelse Östergötland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Magelungen Utveckling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Maskrosbarn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Mellanmålet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Min doktor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Mind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Mindler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Misa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Moment Psykologi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Myndigheten för delaktighet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Myndigheten för föräldraskapsstöd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Myndigheten för ungdoms- och civilsamhällesfrågor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Mälardalens Högskola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Möckelnföreningen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Mönsterås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Nationellt kompetenscentrum anhöriga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Norrköpings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Norrtälje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NSPH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NSPHiG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Närsjukvården Piteå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Nässjö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Nätverk Digitala psykologer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Nätverket Psykbubblan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Nätverket Värmlands Idéburna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Oakfield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consulting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Omvårdnadsinstitutet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Origo Resurs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Pacs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Sverige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Papilly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Partsrådet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Polismyndigheten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Pratamera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Psykiatri Södra Stockholm SLSO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Psykologförbundet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Psykologifabriken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Psykologpartners Pedagogik &amp; Utveckling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Psykoterapeutföreningen/SSR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Psykoterapicentrum,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intresseorg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för psykodynamiska terapeuter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Psykoterapiföreningen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Psykoterapistiftelsen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Q-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bup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Nationellt kvalitetsregister för barn- och ungdomspsykiatri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Qleva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Qulturum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Region Jönköpings län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Raoul Wallenbergskolan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Reacta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för Ungas Hälsa 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Reformklubben 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Regeringskansliet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Blekinge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Dalarna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Gotland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Gävleborg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Halland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Jönköping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Kalmar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Kronoberg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Skåne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Stockholm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Sörmland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Uppsala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Västerbotten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Västernorrland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Västmanland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Örebro län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Östergötland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Region Östergötland/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Hfs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-nätverket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RFHL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RFHL Gävleborg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Riksdagen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Riksförbundet Attention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Riksförbundet HOBS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Riksförbundet SPES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Riksföreningen för skolsköterskor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Riksföreningen Äldre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sHälsa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Riksidrottsförbundet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Riksorganisationen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Haro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Rinkeby-Kista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sdf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Rise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RSMH Riksförbundet för Social och Mental Hälsa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Rädda Barnen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Rädda Barnen Välfärd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Röda Korset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Röda korsets ungdomsförbund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S:t Lukas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S:ta Eugenia katolska församling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Salus Care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Samordningsförbundet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SBU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Schizofreniförbundet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Schizofreniförbundet med lokalföreningar Uppsala och Örebro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sfKBT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Shedo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SIGHT, KVA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Sight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/Sahlgrenska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Sjukvårdsföreningen för övre Norrmalm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Sjöbo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Skandinavisk Hälsopromotion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Skellefteå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Skillbreak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Skolforskningsinstitutet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Skolläkarföreningen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Skolverket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Skurups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SLL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SLS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SLSO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Slsu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Region Stockholm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SLU i Alnarp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Socialstyrelsen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Socialutskottet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Soprasteria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Sorgmottagningen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- Sjukvårdsföreningen för övre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norrmalm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SOU God vård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Specialpedagogiska skolmyndigheten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SPES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SPIV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Spsm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SSR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Stenungsunds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kommun vuxenutbildning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Stiftelsen Allmänna Barnhuset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Stiftelsen Tim Bergling Foundation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Stil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Stockholm Stad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Stockholms stadsmission 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Stoppa ofrivillig ensamhet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Strategic Intervention Coach &amp; TEAM-CBT Therapist Level 2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Studenthälsan Stockholms universitet 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Suicide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Zero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Sunt Arbetsliv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Sustain4 AB/ Hållbar Vardag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Swedish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Empowerment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Center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Svensk sjuksköterskeförening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Svenska föreningen för gruppsykoterapi och grupputveckling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Svenska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Neufeld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-institutet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Svenska psykiatriföreningen för skötare (SPFS)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Svenska psykiatriska 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Svenska röda korset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Svenska skolläkarföreningen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Sveriges Akademiska Musikterapeuter (SAM)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Sveriges Arbetsterapeuter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Sveriges företagshälsor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Sveriges Läkarförbund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Sveriges Psykologförbund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Sveriges Skolkuratorers förening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Sydöstra Skåne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Systembolaget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Södermalms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sdf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Söderstöd Öppenvård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Södertälje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Tierps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Tilia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Tillsammans mot ensamhet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Tiohundra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Tomelilla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Tradewell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Group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Trygg i NT-kommun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Folkhälsostrateg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TwoAct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Tänk om nu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Umo.se/Youmo.se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Unga rörelsehindrade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Unicef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UPH Solna/Socialförvaltningen Solna Stad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Uppdrag psykiskhälsa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Uppsala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Uppsala Universitet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Wake Me Up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WeMind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Verdandi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Verdandi</a:t>
            </a: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Örebro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Vision Stockholms stad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Vox</a:t>
            </a: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Vigor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VUP Region Sörmland/Psykiatriska kliniken Nyköping/Katrineholm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Vårdförbundet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Vårdyrkeshögskolan (Pulshögskolan AB)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Västerås stift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Västra Götalandsregionen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Ystads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Åldras och må bra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Ångestpodden</a:t>
            </a:r>
            <a:endParaRPr kumimoji="0" lang="sv-SE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Åre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ÅSS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Älvkarleby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Örebro Kommun</a:t>
            </a:r>
          </a:p>
          <a:p>
            <a:pPr marL="0" marR="0" lvl="0" indent="0" algn="l" defTabSz="121917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Östersunds kommun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05D4BF-05D2-477A-AF95-F2A389CEA362}"/>
              </a:ext>
            </a:extLst>
          </p:cNvPr>
          <p:cNvSpPr txBox="1"/>
          <p:nvPr/>
        </p:nvSpPr>
        <p:spPr>
          <a:xfrm>
            <a:off x="10281398" y="675285"/>
            <a:ext cx="2360711" cy="5841086"/>
          </a:xfrm>
          <a:prstGeom prst="rect">
            <a:avLst/>
          </a:prstGeom>
          <a:noFill/>
        </p:spPr>
        <p:txBody>
          <a:bodyPr wrap="square" numCol="1" spcCol="3600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Swedish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Empowerment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Center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Svensk sjuksköterskeförening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Svenska föreningen för gruppsykoterapi och grupputveckling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Svenska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Neufeld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-institutet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Svenska psykiatriföreningen för skötare (SPFS)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Svenska psykiatriska 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Svenska röda korset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Svenska skolläkarföreningen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Sveriges Akademiska Musikterapeuter (SAM)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Sveriges Arbetsterapeuter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Sveriges företagshälsor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Sveriges Läkarförbund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Sveriges Psykologförbund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Sveriges Skolkuratorers förening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Sydöstra Skåne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Systembolaget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Södermalms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sdf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Söderstöd Öppenvård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Södertälje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Tierps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Tilia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Tillsammans mot ensamhet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Tiohundra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Tomelilla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Tradewell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Group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Trygg i NT-kommun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Folkhälsostrateg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TwoAct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Tänk om nu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Umo.se/Youmo.se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Unga rörelsehindrade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Unicef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UPH Solna/Socialförvaltningen Solna Stad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Uppdrag psykiskhälsa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Uppsala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Uppsala Universitet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Wake Me Up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WeMind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Verdandi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Verdandi</a:t>
            </a: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Örebro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Vision Stockholms stad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Vox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Vigor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VUP Region Sörmland/Psykiatriska kliniken Nyköping/Katrineholm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Vårdförbundet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Vårdyrkeshögskolan (Pulshögskolan AB)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Västerås stift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Västra Götalandsregionen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Ystads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Åldras och må bra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Ångestpodden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Åre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ÅSS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Älvkarleby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Örebro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Östersunds kommun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AE2C42-A1D9-44E7-9CD8-5C769199639F}"/>
              </a:ext>
            </a:extLst>
          </p:cNvPr>
          <p:cNvSpPr txBox="1"/>
          <p:nvPr/>
        </p:nvSpPr>
        <p:spPr>
          <a:xfrm>
            <a:off x="2112982" y="675286"/>
            <a:ext cx="2356951" cy="584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Frisq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Frälsningsarmén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FSUM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FUB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Funktionsrätt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Sverige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Fysioterapeuterna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 Hälsa-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Färentuna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Hälsoträdgård,</a:t>
            </a:r>
            <a:b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föreningen Hälsans Natur och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NaturhälsaCenter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och Ung Kreativ Arena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Förbundet för Musikterapi i Sverige FMS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Förbundet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Sane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Förbundet Sveriges Arbetsterapeuter​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Föreningen S:t Lukas - Unga Lukas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Föreningen Tilia (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TeamTilia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Företagshälsorna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Försäkringskassan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GenerationPEP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Gripslivscoaching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Gruppanalytiska Institutet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Gällivare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Göteborgs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Handbegripligt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Handelshögskolan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Haninge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Haro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Holistisk hälsa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House of Plenty Foundation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Håbo</a:t>
            </a: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kommun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Hägersten-Liljeholmens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sdf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Härryda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Idrottsförvaltningen, Stockholms stad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IFFS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IFS Stockholmsdistriktet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IFS Uppsala län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ii4i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consulting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Inför 2 halvlek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Initiativ Samutveckling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Interse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ekonomisk förening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Intresseföreningen för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assistansberättigade,IAF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Intresseföreningen för schizofreni och andra psykoser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iris Utvecklingscenter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Janssen-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Cilag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Jobbtorg Stockholm, VO stöd, Alfa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Järfälla Kommun/Ungdomsmottagning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Karolinska institutet 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Karolinska Universitetssjukhuset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Kommunalförbundet Sjukvård och omsorg i Norrtälje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Kommunförbundet Kalmar län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Korrespondensgymnasiet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Krica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Sapu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Krukmakarens Hus – Frälsningsarmén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KRY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KSAN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F036BA-A93D-4590-A5EB-2BB428B76876}"/>
              </a:ext>
            </a:extLst>
          </p:cNvPr>
          <p:cNvSpPr txBox="1"/>
          <p:nvPr/>
        </p:nvSpPr>
        <p:spPr>
          <a:xfrm>
            <a:off x="4177299" y="675285"/>
            <a:ext cx="2156360" cy="5738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KTH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Kungsbacka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Kunskapscentrum Barnafrid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Källbrinksskolan, Huddinge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Liljegrenska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Linköpings Universitet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LSV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LTU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Luleå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Lycksele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Läkemedelsverket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Länsförsäkringar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Blekinge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Dalarna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Gotland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Gävleborg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Halland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Jämtland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Jönköping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Kalmar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Kronoberg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Norrbotten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Skåne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Stockholm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Södermanland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Uppsala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Värmland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Västerbotten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Västernorrland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Västmanland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Västra Götaland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Örebro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Länsstyrelse Östergötland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Magelungen Utveckling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Maskrosbarn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Mellanmålet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Min doktor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Mindler</a:t>
            </a:r>
            <a:endParaRPr kumimoji="0" lang="sv-SE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Misa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Moment Psykologi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Myndigheten för delaktighet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Myndigheten för föräldraskapsstöd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Myndigheten för ungdoms- och civilsamhällesfrågor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Mälardalens Högskola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Möckelnföreningen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Mönsterås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Nationellt kompetenscentrum anhöriga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Norrköpings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Norrtälje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NSPH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NSPHiG</a:t>
            </a:r>
            <a:endParaRPr kumimoji="0" lang="sv-SE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Närsjukvården Piteå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Nässjö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sv-SE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872498-FC19-4723-A359-9264B4103D6E}"/>
              </a:ext>
            </a:extLst>
          </p:cNvPr>
          <p:cNvSpPr txBox="1"/>
          <p:nvPr/>
        </p:nvSpPr>
        <p:spPr>
          <a:xfrm>
            <a:off x="6041025" y="675285"/>
            <a:ext cx="2135097" cy="573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Nätverk Digitala psykologer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Nätverket Psykbubblan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Nätverket Värmlands Idéburna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Oakfield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consulting</a:t>
            </a:r>
            <a:endParaRPr kumimoji="0" lang="sv-SE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Omvårdnadsinstitutet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Origo Resurs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Pacs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Sverige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Papilly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Partsrådet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Polismyndigheten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Pratamera</a:t>
            </a:r>
            <a:endParaRPr kumimoji="0" lang="sv-SE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Psykiatri Södra Stockholm SLSO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Psykologförbundet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Psykologifabriken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Psykologpartners Pedagogik &amp; Utveckling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Psykoterapeutföreningen/SSR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Psykoterapicentrum, </a:t>
            </a: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intresseorg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för psykodynamiska terapeuter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Psykoterapiföreningen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Psykoterapistiftelsen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Q-</a:t>
            </a: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bup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Nationellt kvalitetsregister för barn- och ungdomspsykiatri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Qleva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Qulturum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Region Jönköpings län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Raoul Wallenbergskolan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Reacta</a:t>
            </a: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för Ungas Hälsa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Reformklubben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Regeringskansliet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Blekinge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Dalarna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Gotland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Gävleborg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Halland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Jönköping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Kalmar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Kronoberg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Skåne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Stockholm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Sörmland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Uppsala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Västerbotten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Västernorrland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Västmanland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Örebro län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Region Östergötland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RFHL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Riksdagen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Riksförbundet Attention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Riksförbundet HOBS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Riksförbundet SPES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Riksföreningen för skolsköterskor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Riksföreningen Äldres Hälsa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Riksidrottsförbundet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Riksorganisationen </a:t>
            </a:r>
            <a:r>
              <a:rPr kumimoji="0" lang="sv-SE" sz="6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Haro</a:t>
            </a:r>
            <a:endParaRPr kumimoji="0" lang="sv-SE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sv-SE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2129B8-0B48-4EA8-866F-5A2B29501F7F}"/>
              </a:ext>
            </a:extLst>
          </p:cNvPr>
          <p:cNvSpPr txBox="1"/>
          <p:nvPr/>
        </p:nvSpPr>
        <p:spPr>
          <a:xfrm>
            <a:off x="7883488" y="675286"/>
            <a:ext cx="2754344" cy="584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Rinkeby-Kista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sdf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Rise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RSMH Riksförbundet för Social och Mental Hälsa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Rädda Barnen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Röda Korset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Röda korsets ungdomsförbund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S:t Lukas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S:ta Eugenia katolska församling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Salus Care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Samordningsförbundet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SBU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Schizofreniförbundet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Schizofreniförbundet med lokalföreningar Uppsala och Örebro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sfKBT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Shedo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SIGHT, KVA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Sight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/Sahlgrenska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Sjukvårdsföreningen för övre Norrmalm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Sjöbo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Skandinavisk Hälsopromotion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Skellefteå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Skillbreak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Skolforskningsinstitutet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Skolläkarföreningen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Skolverket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Skurups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SLL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SLS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SLSO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SLU i Alnarp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Socialstyrelsen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Socialutskottet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Soprasteria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Sorgmottagningen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- Sjukvårdsföreningen för övre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norrmalm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SOU God vård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Specialpedagogiska skolmyndigheten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SPIV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Spsm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SSR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Stenungsunds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kommun vuxenutbildning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Stiftelsen Allmänna Barnhuset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Stiftelsen Tim Bergling Foundation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Stil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Stockholm Stad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Stockholms stadsmission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Stoppa ofrivillig ensamhet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Strategic Intervention Coach &amp; TEAM-CBT Therapist Level 2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Studenthälsan Stockholms universitet </a:t>
            </a:r>
            <a:b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Suicide Zero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Sunt Arbetsliv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Sustain4 AB/ Hållbar Vardag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F6DC2AF-64FE-43F6-9FB6-4EC2C1F7C912}"/>
              </a:ext>
            </a:extLst>
          </p:cNvPr>
          <p:cNvSpPr/>
          <p:nvPr/>
        </p:nvSpPr>
        <p:spPr>
          <a:xfrm>
            <a:off x="3894195" y="2146407"/>
            <a:ext cx="5010471" cy="2157236"/>
          </a:xfrm>
          <a:prstGeom prst="wedgeRectCallout">
            <a:avLst>
              <a:gd name="adj1" fmla="val -35720"/>
              <a:gd name="adj2" fmla="val 73063"/>
            </a:avLst>
          </a:prstGeom>
          <a:solidFill>
            <a:schemeClr val="bg1"/>
          </a:solidFill>
          <a:ln w="19050">
            <a:solidFill>
              <a:schemeClr val="accent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Bland deltagarna finns representanter från bland annat: </a:t>
            </a:r>
          </a:p>
          <a:p>
            <a:pPr marL="285750" marR="0" lvl="0" indent="-28575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Myndigheter</a:t>
            </a:r>
            <a:endParaRPr lang="sv-SE" kern="0" dirty="0">
              <a:solidFill>
                <a:prstClr val="black"/>
              </a:solidFill>
              <a:latin typeface="Arial"/>
              <a:sym typeface="Arial"/>
            </a:endParaRPr>
          </a:p>
          <a:p>
            <a:pPr marL="285750" marR="0" lvl="0" indent="-28575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kern="0" dirty="0">
                <a:solidFill>
                  <a:prstClr val="black"/>
                </a:solidFill>
                <a:latin typeface="Arial"/>
                <a:sym typeface="Arial"/>
              </a:rPr>
              <a:t>F</a:t>
            </a:r>
            <a:r>
              <a:rPr kumimoji="0" lang="sv-SE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orskning</a:t>
            </a: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lang="sv-SE" kern="0" dirty="0">
                <a:solidFill>
                  <a:prstClr val="black"/>
                </a:solidFill>
                <a:latin typeface="Arial"/>
                <a:sym typeface="Arial"/>
              </a:rPr>
              <a:t>och</a:t>
            </a: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utbildning </a:t>
            </a:r>
            <a:endParaRPr lang="sv-SE" kern="0" dirty="0">
              <a:solidFill>
                <a:prstClr val="black"/>
              </a:solidFill>
              <a:latin typeface="Arial"/>
              <a:sym typeface="Arial"/>
            </a:endParaRPr>
          </a:p>
          <a:p>
            <a:pPr marL="285750" marR="0" lvl="0" indent="-28575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Regioner</a:t>
            </a:r>
            <a:r>
              <a:rPr lang="sv-SE" kern="0" dirty="0">
                <a:solidFill>
                  <a:prstClr val="black"/>
                </a:solidFill>
                <a:latin typeface="Arial"/>
                <a:sym typeface="Arial"/>
              </a:rPr>
              <a:t> och </a:t>
            </a: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kommuner</a:t>
            </a:r>
            <a:endParaRPr lang="sv-SE" kern="0" dirty="0">
              <a:solidFill>
                <a:prstClr val="black"/>
              </a:solidFill>
              <a:latin typeface="Arial"/>
              <a:sym typeface="Arial"/>
            </a:endParaRPr>
          </a:p>
          <a:p>
            <a:pPr marL="285750" marR="0" lvl="0" indent="-28575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Civilsamhälle</a:t>
            </a:r>
            <a:endParaRPr lang="sv-SE" kern="0" dirty="0">
              <a:solidFill>
                <a:prstClr val="black"/>
              </a:solidFill>
              <a:latin typeface="Arial"/>
              <a:sym typeface="Arial"/>
            </a:endParaRPr>
          </a:p>
          <a:p>
            <a:pPr marL="285750" marR="0" lvl="0" indent="-28575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Vårdgivare och företag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D10C2-DCF5-4547-B270-E13F79CFC98D}"/>
              </a:ext>
            </a:extLst>
          </p:cNvPr>
          <p:cNvSpPr txBox="1"/>
          <p:nvPr/>
        </p:nvSpPr>
        <p:spPr>
          <a:xfrm>
            <a:off x="48665" y="675286"/>
            <a:ext cx="2356951" cy="584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1177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(H)järnkoll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1825 - Terapicenter för Unga Vuxna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AB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SpirandeVardag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Abilia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Academedia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pysslingen skolor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AcadeMedia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Support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ACT förbundet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Afasiföreningen i Stockholms län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Akademikerförbundet SSR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Akademiska sjukhuset Sektionen för barn- och ungdomspsykiatri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Ale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Allmänna arvsfonden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Allmänna barnhuset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Allmänpsykatri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Region Örebro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Amf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Insatser/stöd MIA-projektet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Anhörigstöd Gislaveds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Arbetsförmedlingen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Arbetsmarknadsförvaltningen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Arrowtions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Arvsfonden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Astma och Allergiförbundet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Barn och elevhälsa Nacka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Barnafrid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Barnhälsan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Beteende Analys Gruppen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Biblioteksutveckling - Region Sörmland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Bollnäs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Botkyrka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Botkyrka Socialförvaltning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BRANAK (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Branneby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naturkonsult), Hälsans natur,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Unicare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Bakke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BRIS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BTF/Psykologpartners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BUP Göteborg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BUP Region Uppsala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BUP Skåne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BUP Stockholm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Burlöv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Campus Nynäshamn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Centerpartiet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centrala barn och elevhälsan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norrtälje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Cereb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CFJ Consulting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Changing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Perspective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Consulting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Cognoscenti</a:t>
            </a: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Dana Care &amp; Coaching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Danderyds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ECC by Syrén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Elevhälsan/ Nordanstigs kommun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Enheten för landskap och naturskydd, Länsstyrelsen Stockholm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Equmenia</a:t>
            </a:r>
            <a:endParaRPr kumimoji="0" lang="sv-SE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sv-SE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Eslövs kommun</a:t>
            </a:r>
          </a:p>
        </p:txBody>
      </p:sp>
    </p:spTree>
    <p:extLst>
      <p:ext uri="{BB962C8B-B14F-4D97-AF65-F5344CB8AC3E}">
        <p14:creationId xmlns:p14="http://schemas.microsoft.com/office/powerpoint/2010/main" val="198662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6A319F0-1CF7-49A4-B90C-54B76BB06F9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01" y="1672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think-cell Slide" r:id="rId7" imgW="395" imgH="394" progId="TCLayout.ActiveDocument.1">
                  <p:embed/>
                </p:oleObj>
              </mc:Choice>
              <mc:Fallback>
                <p:oleObj name="think-cell Slide" r:id="rId7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6A319F0-1CF7-49A4-B90C-54B76BB06F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01" y="1672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B943E5F-6874-46CA-A3E6-7F55490CD4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81" y="52"/>
            <a:ext cx="161971" cy="16197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marR="0" lvl="0" indent="0" algn="ctr" defTabSz="932958" rtl="0" eaLnBrk="1" fontAlgn="base" latinLnBrk="0" hangingPunct="1">
              <a:lnSpc>
                <a:spcPts val="275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59B6D-2845-413A-A123-377E6363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Kraftsamling inriktas mot tre arbetsområden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B9AA70-1E48-48E6-8EA0-7A64CD883349}"/>
              </a:ext>
            </a:extLst>
          </p:cNvPr>
          <p:cNvSpPr/>
          <p:nvPr/>
        </p:nvSpPr>
        <p:spPr>
          <a:xfrm>
            <a:off x="386813" y="1256254"/>
            <a:ext cx="3550187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 Ett mer hälsofrämjande samhälle och levnadssätt</a:t>
            </a: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kumimoji="0" lang="sv-SE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DBC5B5-CF8B-4D6E-AC0F-9F5E5B3840C5}"/>
              </a:ext>
            </a:extLst>
          </p:cNvPr>
          <p:cNvSpPr/>
          <p:nvPr/>
        </p:nvSpPr>
        <p:spPr>
          <a:xfrm>
            <a:off x="4307422" y="1256254"/>
            <a:ext cx="3816000" cy="11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2. Individer som är rustade för att </a:t>
            </a:r>
            <a:b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</a:b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nå sin fulla potential och välmående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4FF589-B211-4D37-BEC9-B1D5A0551F72}"/>
              </a:ext>
            </a:extLst>
          </p:cNvPr>
          <p:cNvSpPr/>
          <p:nvPr/>
        </p:nvSpPr>
        <p:spPr>
          <a:xfrm>
            <a:off x="8493844" y="1256254"/>
            <a:ext cx="3314104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 Hållbara stöd till de som behöver </a:t>
            </a:r>
            <a:endParaRPr kumimoji="0" lang="sv-SE" sz="1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D1A48D-ED15-4600-96D2-3A9CEC0A319E}"/>
              </a:ext>
            </a:extLst>
          </p:cNvPr>
          <p:cNvSpPr/>
          <p:nvPr/>
        </p:nvSpPr>
        <p:spPr>
          <a:xfrm>
            <a:off x="424730" y="1906456"/>
            <a:ext cx="3512270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samhällsdesign för hälsa och välmående </a:t>
            </a:r>
            <a:endParaRPr kumimoji="0" lang="sv-S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hälsofrämjande samhällsdiskussion </a:t>
            </a:r>
            <a:endParaRPr kumimoji="0" lang="sv-S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 arbets- och vardagsliv med krav som svarar mot människors förmågor </a:t>
            </a:r>
            <a:endParaRPr kumimoji="0" lang="sv-S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855949-4952-49BB-A355-96F7FBE64641}"/>
              </a:ext>
            </a:extLst>
          </p:cNvPr>
          <p:cNvSpPr/>
          <p:nvPr/>
        </p:nvSpPr>
        <p:spPr>
          <a:xfrm>
            <a:off x="4307422" y="1906456"/>
            <a:ext cx="3816000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 startAt="4"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Ökad motståndskraft mot livets påfrestningar i alla åldrar </a:t>
            </a:r>
            <a:endParaRPr kumimoji="0" lang="sv-SE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 startAt="4"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 utbildningssystem som för ihop samhällets och individens behov </a:t>
            </a:r>
            <a:endParaRPr kumimoji="0" lang="sv-SE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 startAt="4"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 samlat ändamålsenligt erbjudande av främjande och förebyggande insatser </a:t>
            </a:r>
            <a:endParaRPr kumimoji="0" lang="sv-SE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C10C43-31AC-4E6B-A5D1-F6C263573970}"/>
              </a:ext>
            </a:extLst>
          </p:cNvPr>
          <p:cNvSpPr/>
          <p:nvPr/>
        </p:nvSpPr>
        <p:spPr>
          <a:xfrm>
            <a:off x="8493844" y="1906456"/>
            <a:ext cx="3273426" cy="2257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 startAt="7"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Ökad tillgång till ändamålsenliga insatser för personer med psykisk ohälsa </a:t>
            </a:r>
            <a:endParaRPr kumimoji="0" lang="sv-SE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 startAt="7"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Kompetens och kapacitet för att utföra det nya välfärdsuppdraget </a:t>
            </a:r>
            <a:endParaRPr kumimoji="0" lang="sv-SE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lphaUcPeriod" startAt="7"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 skyddsnät med täta maskor </a:t>
            </a:r>
            <a:endParaRPr kumimoji="0" lang="sv-SE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18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9A1C580-F75E-47B6-A2EC-EBF0ED5650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think-cell Slide" r:id="rId7" imgW="473" imgH="473" progId="TCLayout.ActiveDocument.1">
                  <p:embed/>
                </p:oleObj>
              </mc:Choice>
              <mc:Fallback>
                <p:oleObj name="think-cell Slide" r:id="rId7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9A1C580-F75E-47B6-A2EC-EBF0ED5650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1E73BD0-4600-4F96-9FF2-0E127C94FC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CE756D7-2E69-43D1-BE83-38C0E77AD053}"/>
              </a:ext>
            </a:extLst>
          </p:cNvPr>
          <p:cNvCxnSpPr>
            <a:cxnSpLocks/>
            <a:stCxn id="69" idx="0"/>
            <a:endCxn id="85" idx="3"/>
          </p:cNvCxnSpPr>
          <p:nvPr/>
        </p:nvCxnSpPr>
        <p:spPr>
          <a:xfrm rot="5400000" flipH="1" flipV="1">
            <a:off x="5544686" y="-581270"/>
            <a:ext cx="1103605" cy="7479585"/>
          </a:xfrm>
          <a:prstGeom prst="bentConnector3">
            <a:avLst>
              <a:gd name="adj1" fmla="val 183881"/>
            </a:avLst>
          </a:prstGeom>
          <a:ln w="422275">
            <a:solidFill>
              <a:srgbClr val="4FA5B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E57BD6B3-7BB4-40E7-B0BE-C7CEA7E2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6" y="266948"/>
            <a:ext cx="9685400" cy="714501"/>
          </a:xfrm>
        </p:spPr>
        <p:txBody>
          <a:bodyPr/>
          <a:lstStyle/>
          <a:p>
            <a:r>
              <a:rPr lang="sv-SE" dirty="0"/>
              <a:t>Arbetet hösten 2019 gav underlag till 20 delarenor vilket lade grunden för 2020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DEFE0-E4B0-4BB6-A9F5-1E1F54D9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033" y="5858414"/>
            <a:ext cx="1270800" cy="365125"/>
          </a:xfrm>
        </p:spPr>
        <p:txBody>
          <a:bodyPr/>
          <a:lstStyle/>
          <a:p>
            <a:pPr marL="0" marR="0" lvl="0" indent="0" algn="ctr" defTabSz="932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347C52-E49B-4AE3-9F3B-4526700C009D}" type="slidenum">
              <a:rPr kumimoji="0" lang="sv-SE" sz="1224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3296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sv-SE" sz="1224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1B7B4E0-420D-4E99-8960-32F76FEB55C7}"/>
              </a:ext>
            </a:extLst>
          </p:cNvPr>
          <p:cNvSpPr/>
          <p:nvPr/>
        </p:nvSpPr>
        <p:spPr>
          <a:xfrm rot="10800000">
            <a:off x="4534986" y="1023180"/>
            <a:ext cx="3350630" cy="2719722"/>
          </a:xfrm>
          <a:prstGeom prst="triangle">
            <a:avLst/>
          </a:prstGeom>
          <a:solidFill>
            <a:schemeClr val="bg1">
              <a:alpha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444546-38FE-4F45-A8ED-91540B01FC85}"/>
              </a:ext>
            </a:extLst>
          </p:cNvPr>
          <p:cNvSpPr/>
          <p:nvPr/>
        </p:nvSpPr>
        <p:spPr>
          <a:xfrm>
            <a:off x="4910537" y="1457383"/>
            <a:ext cx="2599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Prioriterade problemområden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D1E62A-CD10-45C1-8894-ACD26F72E9D4}"/>
              </a:ext>
            </a:extLst>
          </p:cNvPr>
          <p:cNvSpPr/>
          <p:nvPr/>
        </p:nvSpPr>
        <p:spPr>
          <a:xfrm>
            <a:off x="7732471" y="3683937"/>
            <a:ext cx="4080343" cy="2371957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D39377-0A32-4464-BDDB-1C07EABF73B8}"/>
              </a:ext>
            </a:extLst>
          </p:cNvPr>
          <p:cNvSpPr/>
          <p:nvPr/>
        </p:nvSpPr>
        <p:spPr>
          <a:xfrm>
            <a:off x="7732471" y="3710325"/>
            <a:ext cx="4080343" cy="23719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20 delarenor för arbete under 2020</a:t>
            </a:r>
          </a:p>
          <a:p>
            <a:pPr marL="457200" marR="0" lvl="1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Hälsofrämjande samhälle</a:t>
            </a:r>
          </a:p>
          <a:p>
            <a:pPr marL="457200" marR="0" lvl="1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Rustade individer</a:t>
            </a:r>
          </a:p>
          <a:p>
            <a:pPr marL="457200" marR="0" lvl="1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Hållbara stöd</a:t>
            </a: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04F9072D-29EF-4971-99A6-BB1676B0BC47}"/>
              </a:ext>
            </a:extLst>
          </p:cNvPr>
          <p:cNvSpPr/>
          <p:nvPr/>
        </p:nvSpPr>
        <p:spPr>
          <a:xfrm>
            <a:off x="8333998" y="4523784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3" name="Hexagon 42">
            <a:extLst>
              <a:ext uri="{FF2B5EF4-FFF2-40B4-BE49-F238E27FC236}">
                <a16:creationId xmlns:a16="http://schemas.microsoft.com/office/drawing/2014/main" id="{FC15D310-2052-4AAA-B403-9130EC02C0CB}"/>
              </a:ext>
            </a:extLst>
          </p:cNvPr>
          <p:cNvSpPr/>
          <p:nvPr/>
        </p:nvSpPr>
        <p:spPr>
          <a:xfrm>
            <a:off x="8631546" y="4523784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4" name="Hexagon 43">
            <a:extLst>
              <a:ext uri="{FF2B5EF4-FFF2-40B4-BE49-F238E27FC236}">
                <a16:creationId xmlns:a16="http://schemas.microsoft.com/office/drawing/2014/main" id="{14B24C9D-DB53-4590-9FE4-93A8421584BC}"/>
              </a:ext>
            </a:extLst>
          </p:cNvPr>
          <p:cNvSpPr/>
          <p:nvPr/>
        </p:nvSpPr>
        <p:spPr>
          <a:xfrm>
            <a:off x="8929094" y="4523784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E4915710-44DC-4B5E-84B8-C3DDD23509EC}"/>
              </a:ext>
            </a:extLst>
          </p:cNvPr>
          <p:cNvSpPr/>
          <p:nvPr/>
        </p:nvSpPr>
        <p:spPr>
          <a:xfrm>
            <a:off x="9226642" y="4523784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56B577D7-A1BA-488E-8DFD-A7AD137E1BE0}"/>
              </a:ext>
            </a:extLst>
          </p:cNvPr>
          <p:cNvSpPr/>
          <p:nvPr/>
        </p:nvSpPr>
        <p:spPr>
          <a:xfrm>
            <a:off x="9524190" y="4523784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B81402C6-AF74-47D0-ADB3-51B94CEEB5E7}"/>
              </a:ext>
            </a:extLst>
          </p:cNvPr>
          <p:cNvSpPr/>
          <p:nvPr/>
        </p:nvSpPr>
        <p:spPr>
          <a:xfrm>
            <a:off x="8334028" y="5151175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6C15F3E6-76D2-4ADC-93E7-79FCA00EF902}"/>
              </a:ext>
            </a:extLst>
          </p:cNvPr>
          <p:cNvSpPr/>
          <p:nvPr/>
        </p:nvSpPr>
        <p:spPr>
          <a:xfrm>
            <a:off x="8631576" y="5151175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82318CA-3A9B-4D98-851E-8AC85E334DF5}"/>
              </a:ext>
            </a:extLst>
          </p:cNvPr>
          <p:cNvSpPr/>
          <p:nvPr/>
        </p:nvSpPr>
        <p:spPr>
          <a:xfrm>
            <a:off x="8929124" y="5151175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12138E7-1827-43E9-9695-55483CCBB374}"/>
              </a:ext>
            </a:extLst>
          </p:cNvPr>
          <p:cNvSpPr/>
          <p:nvPr/>
        </p:nvSpPr>
        <p:spPr>
          <a:xfrm>
            <a:off x="9226672" y="5151175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A55D02CB-BE10-462D-9178-FBF3576109DF}"/>
              </a:ext>
            </a:extLst>
          </p:cNvPr>
          <p:cNvSpPr/>
          <p:nvPr/>
        </p:nvSpPr>
        <p:spPr>
          <a:xfrm>
            <a:off x="9524220" y="5151175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B77E7513-CC17-4834-9C64-C67CC3608AFA}"/>
              </a:ext>
            </a:extLst>
          </p:cNvPr>
          <p:cNvSpPr/>
          <p:nvPr/>
        </p:nvSpPr>
        <p:spPr>
          <a:xfrm>
            <a:off x="9821768" y="5151175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1606A4AC-C354-4F09-8A02-26C8A146BA4E}"/>
              </a:ext>
            </a:extLst>
          </p:cNvPr>
          <p:cNvSpPr/>
          <p:nvPr/>
        </p:nvSpPr>
        <p:spPr>
          <a:xfrm>
            <a:off x="10119314" y="5151175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761C455F-198B-4D06-AC11-CA48127E98D3}"/>
              </a:ext>
            </a:extLst>
          </p:cNvPr>
          <p:cNvSpPr/>
          <p:nvPr/>
        </p:nvSpPr>
        <p:spPr>
          <a:xfrm>
            <a:off x="8348542" y="5778566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CF76ACAB-6BD5-45B2-A5DB-B2E233F901B8}"/>
              </a:ext>
            </a:extLst>
          </p:cNvPr>
          <p:cNvSpPr/>
          <p:nvPr/>
        </p:nvSpPr>
        <p:spPr>
          <a:xfrm>
            <a:off x="8646090" y="5778566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424D1C0-3A08-418A-A3D3-94D5505F02E6}"/>
              </a:ext>
            </a:extLst>
          </p:cNvPr>
          <p:cNvSpPr/>
          <p:nvPr/>
        </p:nvSpPr>
        <p:spPr>
          <a:xfrm>
            <a:off x="8943638" y="5778566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952AA2F6-AA97-4D32-8F4D-B6B18D21A20A}"/>
              </a:ext>
            </a:extLst>
          </p:cNvPr>
          <p:cNvSpPr/>
          <p:nvPr/>
        </p:nvSpPr>
        <p:spPr>
          <a:xfrm>
            <a:off x="9241186" y="5778566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FA95EAA3-A591-4ABD-A8F4-5547F20753F4}"/>
              </a:ext>
            </a:extLst>
          </p:cNvPr>
          <p:cNvSpPr/>
          <p:nvPr/>
        </p:nvSpPr>
        <p:spPr>
          <a:xfrm>
            <a:off x="9538734" y="5778566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DCBF91AC-9F7B-435F-B077-B5C364AC14F5}"/>
              </a:ext>
            </a:extLst>
          </p:cNvPr>
          <p:cNvSpPr/>
          <p:nvPr/>
        </p:nvSpPr>
        <p:spPr>
          <a:xfrm>
            <a:off x="9836282" y="5778566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A5E9FF-A0BB-4692-9D69-6D65CA073D30}"/>
              </a:ext>
            </a:extLst>
          </p:cNvPr>
          <p:cNvSpPr/>
          <p:nvPr/>
        </p:nvSpPr>
        <p:spPr>
          <a:xfrm>
            <a:off x="316524" y="4208262"/>
            <a:ext cx="4080343" cy="23719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0" cap="none" spc="0" normalizeH="0" baseline="0" noProof="0" dirty="0">
              <a:ln>
                <a:noFill/>
              </a:ln>
              <a:solidFill>
                <a:srgbClr val="08808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42B3576-9E0B-4E4F-AC6C-0C04F8BB2A57}"/>
              </a:ext>
            </a:extLst>
          </p:cNvPr>
          <p:cNvSpPr/>
          <p:nvPr/>
        </p:nvSpPr>
        <p:spPr>
          <a:xfrm>
            <a:off x="316524" y="3710324"/>
            <a:ext cx="4080343" cy="2371957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F359168-BB57-4098-A743-71AE0979A0B4}"/>
              </a:ext>
            </a:extLst>
          </p:cNvPr>
          <p:cNvSpPr/>
          <p:nvPr/>
        </p:nvSpPr>
        <p:spPr>
          <a:xfrm>
            <a:off x="316524" y="3710324"/>
            <a:ext cx="4080343" cy="23719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Kickoff</a:t>
            </a:r>
          </a:p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Workshops</a:t>
            </a:r>
          </a:p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Enkät</a:t>
            </a:r>
          </a:p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Funktionsbrevlådan</a:t>
            </a:r>
          </a:p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8808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Intervjuer</a:t>
            </a:r>
          </a:p>
          <a:p>
            <a:pPr marL="0" marR="0" lvl="0" indent="0" algn="ct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0" cap="none" spc="0" normalizeH="0" baseline="0" noProof="0" dirty="0">
              <a:ln>
                <a:noFill/>
              </a:ln>
              <a:solidFill>
                <a:srgbClr val="08808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A853195-7F9C-42F2-AB6E-8B234CC721E1}"/>
              </a:ext>
            </a:extLst>
          </p:cNvPr>
          <p:cNvSpPr/>
          <p:nvPr/>
        </p:nvSpPr>
        <p:spPr>
          <a:xfrm>
            <a:off x="4910537" y="1359271"/>
            <a:ext cx="535178" cy="535178"/>
          </a:xfrm>
          <a:prstGeom prst="ellipse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55232D77-ED32-4A70-B90B-A50BF2ED84E4}"/>
              </a:ext>
            </a:extLst>
          </p:cNvPr>
          <p:cNvSpPr/>
          <p:nvPr/>
        </p:nvSpPr>
        <p:spPr>
          <a:xfrm rot="5400000">
            <a:off x="3776026" y="1131843"/>
            <a:ext cx="1294543" cy="1077218"/>
          </a:xfrm>
          <a:prstGeom prst="triangle">
            <a:avLst/>
          </a:prstGeom>
          <a:solidFill>
            <a:srgbClr val="4FA5B0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A6433A0E-15D9-480B-8B77-A195EED48C3C}"/>
              </a:ext>
            </a:extLst>
          </p:cNvPr>
          <p:cNvSpPr/>
          <p:nvPr/>
        </p:nvSpPr>
        <p:spPr>
          <a:xfrm rot="10800000">
            <a:off x="9189010" y="2606719"/>
            <a:ext cx="1294543" cy="1077218"/>
          </a:xfrm>
          <a:prstGeom prst="triangle">
            <a:avLst/>
          </a:prstGeom>
          <a:solidFill>
            <a:srgbClr val="4FA5B0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B0C226-733A-4D06-AE87-E95D858E9560}"/>
              </a:ext>
            </a:extLst>
          </p:cNvPr>
          <p:cNvGrpSpPr/>
          <p:nvPr/>
        </p:nvGrpSpPr>
        <p:grpSpPr>
          <a:xfrm>
            <a:off x="10378253" y="142157"/>
            <a:ext cx="1494546" cy="627913"/>
            <a:chOff x="397401" y="1226162"/>
            <a:chExt cx="11520808" cy="484031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5E51537-CBC2-41A2-9D71-04A9643E268A}"/>
                </a:ext>
              </a:extLst>
            </p:cNvPr>
            <p:cNvSpPr txBox="1"/>
            <p:nvPr/>
          </p:nvSpPr>
          <p:spPr>
            <a:xfrm>
              <a:off x="397401" y="2597848"/>
              <a:ext cx="5760404" cy="24073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cmpd="dbl">
              <a:solidFill>
                <a:schemeClr val="bg1"/>
              </a:solidFill>
            </a:ln>
          </p:spPr>
          <p:txBody>
            <a:bodyPr wrap="square" lIns="90000" tIns="90000" rIns="90000" bIns="90000" rtlCol="0" anchor="ctr">
              <a:no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4A31047-CCA3-413E-B7B3-E17A303F9269}"/>
                </a:ext>
              </a:extLst>
            </p:cNvPr>
            <p:cNvSpPr txBox="1"/>
            <p:nvPr/>
          </p:nvSpPr>
          <p:spPr>
            <a:xfrm>
              <a:off x="6157805" y="2597847"/>
              <a:ext cx="5760404" cy="2407373"/>
            </a:xfrm>
            <a:prstGeom prst="rect">
              <a:avLst/>
            </a:prstGeom>
            <a:solidFill>
              <a:srgbClr val="B5E4FB"/>
            </a:solidFill>
            <a:ln cmpd="dbl">
              <a:solidFill>
                <a:schemeClr val="bg1"/>
              </a:solidFill>
            </a:ln>
          </p:spPr>
          <p:txBody>
            <a:bodyPr wrap="square" lIns="90000" tIns="90000" rIns="90000" bIns="90000" rtlCol="0" anchor="ctr">
              <a:no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sv-S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0105FA8-1BF1-46DA-9377-C9DA64A0B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grayscl/>
            </a:blip>
            <a:srcRect t="17537"/>
            <a:stretch/>
          </p:blipFill>
          <p:spPr>
            <a:xfrm>
              <a:off x="3724167" y="1226162"/>
              <a:ext cx="4867275" cy="484031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41" name="Hexagon 40">
            <a:extLst>
              <a:ext uri="{FF2B5EF4-FFF2-40B4-BE49-F238E27FC236}">
                <a16:creationId xmlns:a16="http://schemas.microsoft.com/office/drawing/2014/main" id="{EC76F4F6-E0F1-410A-B3CE-33FE771DC1A5}"/>
              </a:ext>
            </a:extLst>
          </p:cNvPr>
          <p:cNvSpPr/>
          <p:nvPr/>
        </p:nvSpPr>
        <p:spPr>
          <a:xfrm>
            <a:off x="9821768" y="4523784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71" name="Hexagon 70">
            <a:extLst>
              <a:ext uri="{FF2B5EF4-FFF2-40B4-BE49-F238E27FC236}">
                <a16:creationId xmlns:a16="http://schemas.microsoft.com/office/drawing/2014/main" id="{22DDB3B3-B80B-4D47-8705-6DE2863718FB}"/>
              </a:ext>
            </a:extLst>
          </p:cNvPr>
          <p:cNvSpPr/>
          <p:nvPr/>
        </p:nvSpPr>
        <p:spPr>
          <a:xfrm>
            <a:off x="10119314" y="4523784"/>
            <a:ext cx="227617" cy="196221"/>
          </a:xfrm>
          <a:prstGeom prst="hexagon">
            <a:avLst/>
          </a:prstGeom>
          <a:solidFill>
            <a:srgbClr val="4FA5B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9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0C3946C-C7BB-476B-8F27-287F0FA5FB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0C3946C-C7BB-476B-8F27-287F0FA5FB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549B8EA-BD8B-4603-9A06-DCB389F0AF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sv-SE" sz="24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2B6112-84DC-413C-90B8-0025C6E3670D}"/>
              </a:ext>
            </a:extLst>
          </p:cNvPr>
          <p:cNvSpPr/>
          <p:nvPr/>
        </p:nvSpPr>
        <p:spPr>
          <a:xfrm>
            <a:off x="0" y="6007100"/>
            <a:ext cx="12192000" cy="850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DF48E2-22B2-4677-B78D-18DD1582A3C1}"/>
              </a:ext>
            </a:extLst>
          </p:cNvPr>
          <p:cNvSpPr/>
          <p:nvPr/>
        </p:nvSpPr>
        <p:spPr>
          <a:xfrm>
            <a:off x="117274" y="3290558"/>
            <a:ext cx="1080000" cy="108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1D7C3-F539-4D99-96F5-08DCA136B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3" y="-38122"/>
            <a:ext cx="11336784" cy="714501"/>
          </a:xfrm>
        </p:spPr>
        <p:txBody>
          <a:bodyPr/>
          <a:lstStyle/>
          <a:p>
            <a:r>
              <a:rPr lang="sv-SE" dirty="0"/>
              <a:t>Under kraftsamlingens första år har mycket spännande hänt!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D19170-8432-472C-8D56-B2201149E779}"/>
              </a:ext>
            </a:extLst>
          </p:cNvPr>
          <p:cNvSpPr/>
          <p:nvPr/>
        </p:nvSpPr>
        <p:spPr>
          <a:xfrm>
            <a:off x="798577" y="36334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Jul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1C6D73-FC00-4E92-8DFB-43DDC6863ACB}"/>
              </a:ext>
            </a:extLst>
          </p:cNvPr>
          <p:cNvSpPr/>
          <p:nvPr/>
        </p:nvSpPr>
        <p:spPr>
          <a:xfrm>
            <a:off x="1479880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Aug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B24E80-02C4-4244-B5FB-8AAB4D198034}"/>
              </a:ext>
            </a:extLst>
          </p:cNvPr>
          <p:cNvSpPr/>
          <p:nvPr/>
        </p:nvSpPr>
        <p:spPr>
          <a:xfrm>
            <a:off x="2161183" y="36334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Sep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A8AC62-2DD7-4EDE-8BC6-800A099F9619}"/>
              </a:ext>
            </a:extLst>
          </p:cNvPr>
          <p:cNvSpPr/>
          <p:nvPr/>
        </p:nvSpPr>
        <p:spPr>
          <a:xfrm>
            <a:off x="2842486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Okt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998323C-2B1D-4A49-8013-B547A3A1316D}"/>
              </a:ext>
            </a:extLst>
          </p:cNvPr>
          <p:cNvSpPr/>
          <p:nvPr/>
        </p:nvSpPr>
        <p:spPr>
          <a:xfrm>
            <a:off x="3523789" y="36334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Nov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A1AD84-4E85-479A-AFA4-E0219842C90E}"/>
              </a:ext>
            </a:extLst>
          </p:cNvPr>
          <p:cNvSpPr/>
          <p:nvPr/>
        </p:nvSpPr>
        <p:spPr>
          <a:xfrm>
            <a:off x="4205092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Dec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DC7C68-9155-4D28-9CDC-F225AF1EFA1F}"/>
              </a:ext>
            </a:extLst>
          </p:cNvPr>
          <p:cNvSpPr/>
          <p:nvPr/>
        </p:nvSpPr>
        <p:spPr>
          <a:xfrm>
            <a:off x="4886395" y="3633458"/>
            <a:ext cx="1080000" cy="108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48C611F-D991-436A-95D3-4A2370A893C3}"/>
              </a:ext>
            </a:extLst>
          </p:cNvPr>
          <p:cNvSpPr/>
          <p:nvPr/>
        </p:nvSpPr>
        <p:spPr>
          <a:xfrm>
            <a:off x="5567698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Jan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3766FB-6B97-4E09-A7C5-D8B55670A8DA}"/>
              </a:ext>
            </a:extLst>
          </p:cNvPr>
          <p:cNvSpPr/>
          <p:nvPr/>
        </p:nvSpPr>
        <p:spPr>
          <a:xfrm>
            <a:off x="6249001" y="36334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Feb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72AC01-315D-4D5A-8A07-0D0CD69E1912}"/>
              </a:ext>
            </a:extLst>
          </p:cNvPr>
          <p:cNvSpPr/>
          <p:nvPr/>
        </p:nvSpPr>
        <p:spPr>
          <a:xfrm>
            <a:off x="6930304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Mar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1C7424-2EA9-4CBC-B7B4-E563D0D1F4D3}"/>
              </a:ext>
            </a:extLst>
          </p:cNvPr>
          <p:cNvSpPr/>
          <p:nvPr/>
        </p:nvSpPr>
        <p:spPr>
          <a:xfrm>
            <a:off x="7611607" y="36334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Apr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E315A3B-BE07-41E4-B287-2810F62C4815}"/>
              </a:ext>
            </a:extLst>
          </p:cNvPr>
          <p:cNvSpPr/>
          <p:nvPr/>
        </p:nvSpPr>
        <p:spPr>
          <a:xfrm>
            <a:off x="8292910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Maj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15BEB6-2B7C-4D11-B35F-5BCF0B66B297}"/>
              </a:ext>
            </a:extLst>
          </p:cNvPr>
          <p:cNvSpPr/>
          <p:nvPr/>
        </p:nvSpPr>
        <p:spPr>
          <a:xfrm>
            <a:off x="8974213" y="36334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Jun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6948FF-80B6-4818-A5C4-84CBD20D41D0}"/>
              </a:ext>
            </a:extLst>
          </p:cNvPr>
          <p:cNvSpPr/>
          <p:nvPr/>
        </p:nvSpPr>
        <p:spPr>
          <a:xfrm>
            <a:off x="9655516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Juli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888731D-FBC1-480F-B085-9663FA2B784F}"/>
              </a:ext>
            </a:extLst>
          </p:cNvPr>
          <p:cNvSpPr/>
          <p:nvPr/>
        </p:nvSpPr>
        <p:spPr>
          <a:xfrm>
            <a:off x="10336819" y="36334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Aug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F81CCD-8E1E-46D3-B2FE-386194AC1CBD}"/>
              </a:ext>
            </a:extLst>
          </p:cNvPr>
          <p:cNvSpPr/>
          <p:nvPr/>
        </p:nvSpPr>
        <p:spPr>
          <a:xfrm>
            <a:off x="11018127" y="3290558"/>
            <a:ext cx="1080000" cy="108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Sep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75EE05-DD10-4C0E-9185-A9CCCB51DF73}"/>
              </a:ext>
            </a:extLst>
          </p:cNvPr>
          <p:cNvSpPr txBox="1"/>
          <p:nvPr/>
        </p:nvSpPr>
        <p:spPr>
          <a:xfrm>
            <a:off x="446404" y="6150362"/>
            <a:ext cx="187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Presentation av kraftsamlingen i Almedalen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08930-A26F-4E4B-BCFD-0A64C6AA5AD0}"/>
              </a:ext>
            </a:extLst>
          </p:cNvPr>
          <p:cNvSpPr txBox="1"/>
          <p:nvPr/>
        </p:nvSpPr>
        <p:spPr>
          <a:xfrm>
            <a:off x="1765392" y="1783457"/>
            <a:ext cx="187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Kraftsamlingens Kickoff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AA9718-B598-4673-AA22-250D72A7E73E}"/>
              </a:ext>
            </a:extLst>
          </p:cNvPr>
          <p:cNvSpPr txBox="1"/>
          <p:nvPr/>
        </p:nvSpPr>
        <p:spPr>
          <a:xfrm>
            <a:off x="2483983" y="5978287"/>
            <a:ext cx="187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Workshop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8990DD-71AE-48AD-BA78-B650B41F91B6}"/>
              </a:ext>
            </a:extLst>
          </p:cNvPr>
          <p:cNvSpPr txBox="1"/>
          <p:nvPr/>
        </p:nvSpPr>
        <p:spPr>
          <a:xfrm>
            <a:off x="3605651" y="2218804"/>
            <a:ext cx="1052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Workshop 2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CC725E81-4C8B-44E1-9A8E-C6B249A772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44636" y="5608195"/>
            <a:ext cx="506258" cy="506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FFC7ADD-31A4-4608-8F16-CD9D9EA546D7}"/>
              </a:ext>
            </a:extLst>
          </p:cNvPr>
          <p:cNvSpPr txBox="1"/>
          <p:nvPr/>
        </p:nvSpPr>
        <p:spPr>
          <a:xfrm>
            <a:off x="3389590" y="859055"/>
            <a:ext cx="139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Start: Lokal kraftsamling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2EB7CA-068E-4119-97B8-FBDE2C2EAFFE}"/>
              </a:ext>
            </a:extLst>
          </p:cNvPr>
          <p:cNvGrpSpPr/>
          <p:nvPr/>
        </p:nvGrpSpPr>
        <p:grpSpPr>
          <a:xfrm>
            <a:off x="2678601" y="2809837"/>
            <a:ext cx="72000" cy="662554"/>
            <a:chOff x="3995767" y="2363514"/>
            <a:chExt cx="72000" cy="66255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8E3CFB-AD1C-4542-B710-601208E367A8}"/>
                </a:ext>
              </a:extLst>
            </p:cNvPr>
            <p:cNvSpPr/>
            <p:nvPr/>
          </p:nvSpPr>
          <p:spPr>
            <a:xfrm>
              <a:off x="3995767" y="2511153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02196D5-9451-492C-8D11-CCC48D82346D}"/>
                </a:ext>
              </a:extLst>
            </p:cNvPr>
            <p:cNvSpPr/>
            <p:nvPr/>
          </p:nvSpPr>
          <p:spPr>
            <a:xfrm>
              <a:off x="3995767" y="2658792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E0A8E39-DECE-417E-8519-B47514990E34}"/>
                </a:ext>
              </a:extLst>
            </p:cNvPr>
            <p:cNvSpPr/>
            <p:nvPr/>
          </p:nvSpPr>
          <p:spPr>
            <a:xfrm>
              <a:off x="3995767" y="2806431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635238C-F153-428E-9D5B-107654ED37E2}"/>
                </a:ext>
              </a:extLst>
            </p:cNvPr>
            <p:cNvSpPr/>
            <p:nvPr/>
          </p:nvSpPr>
          <p:spPr>
            <a:xfrm>
              <a:off x="3995767" y="295406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3A729BF-587B-4FB8-8A61-1F79D869D2CF}"/>
                </a:ext>
              </a:extLst>
            </p:cNvPr>
            <p:cNvSpPr/>
            <p:nvPr/>
          </p:nvSpPr>
          <p:spPr>
            <a:xfrm>
              <a:off x="3995767" y="2363514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12783F18-7E66-4C1F-8EF9-D5CEA4AB350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64242" y="2170758"/>
            <a:ext cx="732030" cy="73203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3ED04BEE-41B0-490A-BF66-C8DA5F698AE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987720" y="5155428"/>
            <a:ext cx="839180" cy="83918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49790DBE-6897-42E0-90B5-FD4238B3881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668874" y="2430655"/>
            <a:ext cx="839180" cy="83918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DEC952E-50CF-447F-B5AC-1489729706DA}"/>
              </a:ext>
            </a:extLst>
          </p:cNvPr>
          <p:cNvSpPr/>
          <p:nvPr/>
        </p:nvSpPr>
        <p:spPr>
          <a:xfrm>
            <a:off x="6050927" y="3018419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6028BA0-C9E8-4E9D-8E35-9B11C9475AED}"/>
              </a:ext>
            </a:extLst>
          </p:cNvPr>
          <p:cNvSpPr/>
          <p:nvPr/>
        </p:nvSpPr>
        <p:spPr>
          <a:xfrm>
            <a:off x="6040041" y="3166058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5CF836-1EC2-4F92-A369-B7838039B528}"/>
              </a:ext>
            </a:extLst>
          </p:cNvPr>
          <p:cNvGrpSpPr/>
          <p:nvPr/>
        </p:nvGrpSpPr>
        <p:grpSpPr>
          <a:xfrm>
            <a:off x="4056566" y="3135538"/>
            <a:ext cx="72000" cy="367278"/>
            <a:chOff x="3995767" y="4291358"/>
            <a:chExt cx="72000" cy="36727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DFE0828-629C-41E4-B7EC-D34333287508}"/>
                </a:ext>
              </a:extLst>
            </p:cNvPr>
            <p:cNvSpPr/>
            <p:nvPr/>
          </p:nvSpPr>
          <p:spPr>
            <a:xfrm>
              <a:off x="3995767" y="4438997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82B1A54-2049-434E-8A58-835B67779754}"/>
                </a:ext>
              </a:extLst>
            </p:cNvPr>
            <p:cNvSpPr/>
            <p:nvPr/>
          </p:nvSpPr>
          <p:spPr>
            <a:xfrm>
              <a:off x="3995767" y="458663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5551952-A2E1-44BC-846C-F84CE6BAFACB}"/>
                </a:ext>
              </a:extLst>
            </p:cNvPr>
            <p:cNvSpPr/>
            <p:nvPr/>
          </p:nvSpPr>
          <p:spPr>
            <a:xfrm>
              <a:off x="3995767" y="429135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29E837F3-DDA6-4634-9427-62053C42B766}"/>
              </a:ext>
            </a:extLst>
          </p:cNvPr>
          <p:cNvSpPr/>
          <p:nvPr/>
        </p:nvSpPr>
        <p:spPr>
          <a:xfrm>
            <a:off x="1349538" y="4953973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D322D3C-395B-434D-84DA-6CCC48279B53}"/>
              </a:ext>
            </a:extLst>
          </p:cNvPr>
          <p:cNvSpPr/>
          <p:nvPr/>
        </p:nvSpPr>
        <p:spPr>
          <a:xfrm>
            <a:off x="1349538" y="5107886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DDC858B-6962-4714-B712-2CB4DFE69511}"/>
              </a:ext>
            </a:extLst>
          </p:cNvPr>
          <p:cNvSpPr/>
          <p:nvPr/>
        </p:nvSpPr>
        <p:spPr>
          <a:xfrm>
            <a:off x="1349538" y="4800060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B8FB721-2736-45C7-B95D-0F3AF67361A8}"/>
              </a:ext>
            </a:extLst>
          </p:cNvPr>
          <p:cNvSpPr/>
          <p:nvPr/>
        </p:nvSpPr>
        <p:spPr>
          <a:xfrm>
            <a:off x="1349538" y="5361282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E31C0D1-6D04-4E76-A4BE-B17E699BC516}"/>
              </a:ext>
            </a:extLst>
          </p:cNvPr>
          <p:cNvSpPr/>
          <p:nvPr/>
        </p:nvSpPr>
        <p:spPr>
          <a:xfrm>
            <a:off x="1349538" y="5240027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2F284B5-CCE7-4096-9639-A983397CC21E}"/>
              </a:ext>
            </a:extLst>
          </p:cNvPr>
          <p:cNvSpPr/>
          <p:nvPr/>
        </p:nvSpPr>
        <p:spPr>
          <a:xfrm>
            <a:off x="4748046" y="4403608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768432F-2082-47D6-8BE6-D02B6010560F}"/>
              </a:ext>
            </a:extLst>
          </p:cNvPr>
          <p:cNvSpPr/>
          <p:nvPr/>
        </p:nvSpPr>
        <p:spPr>
          <a:xfrm>
            <a:off x="4748046" y="4551199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9F78F43-B9FD-493B-987D-1F68D45249DA}"/>
              </a:ext>
            </a:extLst>
          </p:cNvPr>
          <p:cNvSpPr/>
          <p:nvPr/>
        </p:nvSpPr>
        <p:spPr>
          <a:xfrm>
            <a:off x="4748046" y="4698790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430CA095-7436-457F-873D-59E6C4FDE604}"/>
              </a:ext>
            </a:extLst>
          </p:cNvPr>
          <p:cNvSpPr/>
          <p:nvPr/>
        </p:nvSpPr>
        <p:spPr>
          <a:xfrm>
            <a:off x="4748046" y="4993972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8FC65CD-7AA2-4D04-B053-D09BFABA666F}"/>
              </a:ext>
            </a:extLst>
          </p:cNvPr>
          <p:cNvSpPr/>
          <p:nvPr/>
        </p:nvSpPr>
        <p:spPr>
          <a:xfrm>
            <a:off x="4748046" y="5141563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5B62828-32DF-4E35-A911-9743F6092FFF}"/>
              </a:ext>
            </a:extLst>
          </p:cNvPr>
          <p:cNvSpPr/>
          <p:nvPr/>
        </p:nvSpPr>
        <p:spPr>
          <a:xfrm>
            <a:off x="4748046" y="4846381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9D306F7-E766-480E-BE22-CD8510450555}"/>
              </a:ext>
            </a:extLst>
          </p:cNvPr>
          <p:cNvSpPr/>
          <p:nvPr/>
        </p:nvSpPr>
        <p:spPr>
          <a:xfrm>
            <a:off x="4748046" y="5436745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9DD4CB5-D9E3-4B7B-B406-F9EBD764DDC3}"/>
              </a:ext>
            </a:extLst>
          </p:cNvPr>
          <p:cNvSpPr/>
          <p:nvPr/>
        </p:nvSpPr>
        <p:spPr>
          <a:xfrm>
            <a:off x="4748046" y="5289154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0" name="Graphic 109">
            <a:extLst>
              <a:ext uri="{FF2B5EF4-FFF2-40B4-BE49-F238E27FC236}">
                <a16:creationId xmlns:a16="http://schemas.microsoft.com/office/drawing/2014/main" id="{D741FE71-3607-45E7-AB25-DCBFBA95F5F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492812" y="5691577"/>
            <a:ext cx="612948" cy="612948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79D99FF9-46E4-4C12-B2E0-F702E0A7EC05}"/>
              </a:ext>
            </a:extLst>
          </p:cNvPr>
          <p:cNvSpPr txBox="1"/>
          <p:nvPr/>
        </p:nvSpPr>
        <p:spPr>
          <a:xfrm>
            <a:off x="3880912" y="6313739"/>
            <a:ext cx="187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Webbsändning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326081D-6199-44BC-BC5D-31189C1B87D9}"/>
              </a:ext>
            </a:extLst>
          </p:cNvPr>
          <p:cNvSpPr txBox="1"/>
          <p:nvPr/>
        </p:nvSpPr>
        <p:spPr>
          <a:xfrm>
            <a:off x="4830883" y="1076083"/>
            <a:ext cx="2525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Uppstart Delarenor:</a:t>
            </a:r>
          </a:p>
          <a:p>
            <a:pPr algn="ctr"/>
            <a:r>
              <a:rPr lang="sv-SE" sz="1200" dirty="0"/>
              <a:t>- Fungerande skolgång för barn och unga med NPF</a:t>
            </a:r>
          </a:p>
          <a:p>
            <a:pPr algn="ctr"/>
            <a:r>
              <a:rPr lang="sv-SE" sz="1200" dirty="0"/>
              <a:t>- Samhällsmobilisering för narkotika prevention</a:t>
            </a:r>
          </a:p>
          <a:p>
            <a:pPr algn="ctr"/>
            <a:r>
              <a:rPr lang="sv-SE" sz="1200" dirty="0"/>
              <a:t>- Hela samhällets suicidprevention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19A458-EE8F-4AFA-B1D7-953DAC577622}"/>
              </a:ext>
            </a:extLst>
          </p:cNvPr>
          <p:cNvGrpSpPr/>
          <p:nvPr/>
        </p:nvGrpSpPr>
        <p:grpSpPr>
          <a:xfrm>
            <a:off x="6780649" y="4745636"/>
            <a:ext cx="72000" cy="367278"/>
            <a:chOff x="3995767" y="4291358"/>
            <a:chExt cx="72000" cy="367278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F50B65BE-9663-41EF-AD7A-843461437602}"/>
                </a:ext>
              </a:extLst>
            </p:cNvPr>
            <p:cNvSpPr/>
            <p:nvPr/>
          </p:nvSpPr>
          <p:spPr>
            <a:xfrm>
              <a:off x="3995767" y="4438997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2154E0A-B93B-438C-A12E-81897F0CA186}"/>
                </a:ext>
              </a:extLst>
            </p:cNvPr>
            <p:cNvSpPr/>
            <p:nvPr/>
          </p:nvSpPr>
          <p:spPr>
            <a:xfrm>
              <a:off x="3995767" y="458663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E6CBE88D-36BA-4A3F-AFA1-F2BD61AA059B}"/>
                </a:ext>
              </a:extLst>
            </p:cNvPr>
            <p:cNvSpPr/>
            <p:nvPr/>
          </p:nvSpPr>
          <p:spPr>
            <a:xfrm>
              <a:off x="3995767" y="429135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4E2CE669-67A1-4E3E-89A3-BD4D5E622F63}"/>
              </a:ext>
            </a:extLst>
          </p:cNvPr>
          <p:cNvSpPr txBox="1"/>
          <p:nvPr/>
        </p:nvSpPr>
        <p:spPr>
          <a:xfrm>
            <a:off x="5886867" y="6293962"/>
            <a:ext cx="187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Julgransplundring</a:t>
            </a:r>
          </a:p>
        </p:txBody>
      </p:sp>
      <p:pic>
        <p:nvPicPr>
          <p:cNvPr id="119" name="Graphic 118">
            <a:extLst>
              <a:ext uri="{FF2B5EF4-FFF2-40B4-BE49-F238E27FC236}">
                <a16:creationId xmlns:a16="http://schemas.microsoft.com/office/drawing/2014/main" id="{8DC907F8-9C91-4B17-9565-16BDE557BDC6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506724" y="5634477"/>
            <a:ext cx="638551" cy="638551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16099200-BB46-46DF-AAFE-7EA5516CBAE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5670873" y="2278174"/>
            <a:ext cx="784967" cy="7849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B03E570-AF0C-46C2-901C-A5532766309E}"/>
              </a:ext>
            </a:extLst>
          </p:cNvPr>
          <p:cNvSpPr txBox="1"/>
          <p:nvPr/>
        </p:nvSpPr>
        <p:spPr>
          <a:xfrm>
            <a:off x="6902946" y="1502975"/>
            <a:ext cx="133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Start: Öppen samordning i kristid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FADB1A9-90E4-47FF-A24D-76CF0916842F}"/>
              </a:ext>
            </a:extLst>
          </p:cNvPr>
          <p:cNvGrpSpPr/>
          <p:nvPr/>
        </p:nvGrpSpPr>
        <p:grpSpPr>
          <a:xfrm>
            <a:off x="6780649" y="5102840"/>
            <a:ext cx="72000" cy="367278"/>
            <a:chOff x="3995767" y="4291358"/>
            <a:chExt cx="72000" cy="367278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44676634-D81D-4F12-9038-2CA497B0BF84}"/>
                </a:ext>
              </a:extLst>
            </p:cNvPr>
            <p:cNvSpPr/>
            <p:nvPr/>
          </p:nvSpPr>
          <p:spPr>
            <a:xfrm>
              <a:off x="3995767" y="4438997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818BD53-A523-4458-AEDA-C1EEB7BABC5C}"/>
                </a:ext>
              </a:extLst>
            </p:cNvPr>
            <p:cNvSpPr/>
            <p:nvPr/>
          </p:nvSpPr>
          <p:spPr>
            <a:xfrm>
              <a:off x="3995767" y="458663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E61D140-F6D8-43A9-914A-0F434520286D}"/>
                </a:ext>
              </a:extLst>
            </p:cNvPr>
            <p:cNvSpPr/>
            <p:nvPr/>
          </p:nvSpPr>
          <p:spPr>
            <a:xfrm>
              <a:off x="3995767" y="429135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29" name="Graphic 128">
            <a:extLst>
              <a:ext uri="{FF2B5EF4-FFF2-40B4-BE49-F238E27FC236}">
                <a16:creationId xmlns:a16="http://schemas.microsoft.com/office/drawing/2014/main" id="{AD2D328C-8BF8-42A9-9711-C1F60D79D08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229510" y="2155491"/>
            <a:ext cx="631209" cy="631209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0E3EFC5-C4B6-46CC-8577-3A9DC9BEC372}"/>
              </a:ext>
            </a:extLst>
          </p:cNvPr>
          <p:cNvGrpSpPr/>
          <p:nvPr/>
        </p:nvGrpSpPr>
        <p:grpSpPr>
          <a:xfrm>
            <a:off x="10178697" y="4416278"/>
            <a:ext cx="72000" cy="367278"/>
            <a:chOff x="3995767" y="4291358"/>
            <a:chExt cx="72000" cy="367278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5FDB551-DC1C-46A6-9F2D-1468DEB9C434}"/>
                </a:ext>
              </a:extLst>
            </p:cNvPr>
            <p:cNvSpPr/>
            <p:nvPr/>
          </p:nvSpPr>
          <p:spPr>
            <a:xfrm>
              <a:off x="3995767" y="4438997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9A0EC7-8EF4-4EDA-9135-73FF345CFFDB}"/>
                </a:ext>
              </a:extLst>
            </p:cNvPr>
            <p:cNvSpPr/>
            <p:nvPr/>
          </p:nvSpPr>
          <p:spPr>
            <a:xfrm>
              <a:off x="3995767" y="458663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91522A0-86CB-4FAE-9C56-5CF8D6082864}"/>
                </a:ext>
              </a:extLst>
            </p:cNvPr>
            <p:cNvSpPr/>
            <p:nvPr/>
          </p:nvSpPr>
          <p:spPr>
            <a:xfrm>
              <a:off x="3995767" y="429135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E6FDD083-283C-448E-80CF-C1B34D52FD74}"/>
              </a:ext>
            </a:extLst>
          </p:cNvPr>
          <p:cNvSpPr/>
          <p:nvPr/>
        </p:nvSpPr>
        <p:spPr>
          <a:xfrm>
            <a:off x="8079604" y="4729025"/>
            <a:ext cx="72000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415050E-2591-4E9F-87CC-04067006A0ED}"/>
              </a:ext>
            </a:extLst>
          </p:cNvPr>
          <p:cNvSpPr txBox="1"/>
          <p:nvPr/>
        </p:nvSpPr>
        <p:spPr>
          <a:xfrm>
            <a:off x="6918556" y="5860917"/>
            <a:ext cx="304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Uppstart Delarenor:</a:t>
            </a:r>
          </a:p>
          <a:p>
            <a:pPr algn="ctr"/>
            <a:r>
              <a:rPr lang="sv-SE" sz="1200" dirty="0"/>
              <a:t>- Meningsskapande i en sekulär tid</a:t>
            </a:r>
          </a:p>
          <a:p>
            <a:pPr algn="ctr"/>
            <a:r>
              <a:rPr lang="sv-SE" sz="1200" dirty="0"/>
              <a:t>- Huskurer för psykisk hälsa</a:t>
            </a:r>
          </a:p>
          <a:p>
            <a:pPr marL="171450" indent="-171450" algn="ctr">
              <a:buFontTx/>
              <a:buChar char="-"/>
            </a:pPr>
            <a:r>
              <a:rPr lang="sv-SE" sz="1200" dirty="0"/>
              <a:t>Hälsofrämjande digitalt liv</a:t>
            </a:r>
          </a:p>
          <a:p>
            <a:pPr marL="171450" indent="-171450" algn="ctr">
              <a:buFontTx/>
              <a:buChar char="-"/>
            </a:pPr>
            <a:r>
              <a:rPr lang="sv-SE" sz="1200" dirty="0"/>
              <a:t>Smart tillgänglighet till hjälp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D840EEE8-EA0A-469B-90A5-477AC893926F}"/>
              </a:ext>
            </a:extLst>
          </p:cNvPr>
          <p:cNvGrpSpPr/>
          <p:nvPr/>
        </p:nvGrpSpPr>
        <p:grpSpPr>
          <a:xfrm>
            <a:off x="4056566" y="1806602"/>
            <a:ext cx="72000" cy="376800"/>
            <a:chOff x="4056566" y="1523566"/>
            <a:chExt cx="72000" cy="3768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022303-34FB-4AD8-915E-4F234542A0A4}"/>
                </a:ext>
              </a:extLst>
            </p:cNvPr>
            <p:cNvSpPr/>
            <p:nvPr/>
          </p:nvSpPr>
          <p:spPr>
            <a:xfrm>
              <a:off x="4056566" y="152356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69080F-29C2-4523-87F1-FBA3ECE464F3}"/>
                </a:ext>
              </a:extLst>
            </p:cNvPr>
            <p:cNvSpPr/>
            <p:nvPr/>
          </p:nvSpPr>
          <p:spPr>
            <a:xfrm>
              <a:off x="4056566" y="167596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7999F20-22BD-4350-9C45-59B8E7999D1F}"/>
                </a:ext>
              </a:extLst>
            </p:cNvPr>
            <p:cNvSpPr/>
            <p:nvPr/>
          </p:nvSpPr>
          <p:spPr>
            <a:xfrm>
              <a:off x="4056566" y="182836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D9706C7-4777-473C-8070-4861F8F38126}"/>
              </a:ext>
            </a:extLst>
          </p:cNvPr>
          <p:cNvGrpSpPr/>
          <p:nvPr/>
        </p:nvGrpSpPr>
        <p:grpSpPr>
          <a:xfrm>
            <a:off x="7440592" y="2871282"/>
            <a:ext cx="72000" cy="376800"/>
            <a:chOff x="9319570" y="2371280"/>
            <a:chExt cx="72000" cy="376800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FB663F2-607C-4A98-B395-D3E9C416DBA5}"/>
                </a:ext>
              </a:extLst>
            </p:cNvPr>
            <p:cNvSpPr/>
            <p:nvPr/>
          </p:nvSpPr>
          <p:spPr>
            <a:xfrm>
              <a:off x="9319570" y="237128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5BC21C0-AD17-475D-900C-00FF903DB20D}"/>
                </a:ext>
              </a:extLst>
            </p:cNvPr>
            <p:cNvSpPr/>
            <p:nvPr/>
          </p:nvSpPr>
          <p:spPr>
            <a:xfrm>
              <a:off x="9319570" y="252368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BA56B37-2949-406B-9007-748CD6B5FD09}"/>
                </a:ext>
              </a:extLst>
            </p:cNvPr>
            <p:cNvSpPr/>
            <p:nvPr/>
          </p:nvSpPr>
          <p:spPr>
            <a:xfrm>
              <a:off x="9319570" y="2676080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54" name="Graphic 153">
            <a:extLst>
              <a:ext uri="{FF2B5EF4-FFF2-40B4-BE49-F238E27FC236}">
                <a16:creationId xmlns:a16="http://schemas.microsoft.com/office/drawing/2014/main" id="{FB6C6B34-F6ED-497B-A69B-D87F8CF5694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895015" y="1349337"/>
            <a:ext cx="391944" cy="391944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CFD7DD7E-A3BB-4406-B047-81555933A355}"/>
              </a:ext>
            </a:extLst>
          </p:cNvPr>
          <p:cNvSpPr txBox="1"/>
          <p:nvPr/>
        </p:nvSpPr>
        <p:spPr>
          <a:xfrm>
            <a:off x="7167421" y="5328105"/>
            <a:ext cx="187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Lansering av stödlistan</a:t>
            </a:r>
          </a:p>
        </p:txBody>
      </p:sp>
      <p:pic>
        <p:nvPicPr>
          <p:cNvPr id="158" name="Graphic 157">
            <a:extLst>
              <a:ext uri="{FF2B5EF4-FFF2-40B4-BE49-F238E27FC236}">
                <a16:creationId xmlns:a16="http://schemas.microsoft.com/office/drawing/2014/main" id="{DD357CDB-BEB4-4E67-87D7-0E384E2C9C7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7846893" y="4845781"/>
            <a:ext cx="529214" cy="529214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944232C2-BB89-4963-A9BE-1B49CEA78A13}"/>
              </a:ext>
            </a:extLst>
          </p:cNvPr>
          <p:cNvGrpSpPr/>
          <p:nvPr/>
        </p:nvGrpSpPr>
        <p:grpSpPr>
          <a:xfrm>
            <a:off x="8087308" y="5685159"/>
            <a:ext cx="72000" cy="225913"/>
            <a:chOff x="8087308" y="5598071"/>
            <a:chExt cx="72000" cy="225913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906FD877-32E8-4F1F-8016-8AD2C5703968}"/>
                </a:ext>
              </a:extLst>
            </p:cNvPr>
            <p:cNvSpPr/>
            <p:nvPr/>
          </p:nvSpPr>
          <p:spPr>
            <a:xfrm>
              <a:off x="8087308" y="5751984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367244D-EA71-42DA-BFC8-84185B929431}"/>
                </a:ext>
              </a:extLst>
            </p:cNvPr>
            <p:cNvSpPr/>
            <p:nvPr/>
          </p:nvSpPr>
          <p:spPr>
            <a:xfrm>
              <a:off x="8087308" y="5598071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C37EA684-52C2-4B1C-BCEE-7F799D23E7DF}"/>
              </a:ext>
            </a:extLst>
          </p:cNvPr>
          <p:cNvSpPr txBox="1"/>
          <p:nvPr/>
        </p:nvSpPr>
        <p:spPr>
          <a:xfrm>
            <a:off x="7942703" y="1497594"/>
            <a:ext cx="187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Start: Öppen samordning suicidprevention</a:t>
            </a:r>
          </a:p>
        </p:txBody>
      </p:sp>
      <p:pic>
        <p:nvPicPr>
          <p:cNvPr id="171" name="Graphic 170">
            <a:extLst>
              <a:ext uri="{FF2B5EF4-FFF2-40B4-BE49-F238E27FC236}">
                <a16:creationId xmlns:a16="http://schemas.microsoft.com/office/drawing/2014/main" id="{A460D2D7-7D89-469D-8622-20B470D5034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501479" y="2241363"/>
            <a:ext cx="631209" cy="631209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9C562D9D-A10F-4267-87D9-48F960F4AA83}"/>
              </a:ext>
            </a:extLst>
          </p:cNvPr>
          <p:cNvSpPr txBox="1"/>
          <p:nvPr/>
        </p:nvSpPr>
        <p:spPr>
          <a:xfrm>
            <a:off x="9250628" y="5579711"/>
            <a:ext cx="187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 err="1"/>
              <a:t>Almedigitalen</a:t>
            </a:r>
            <a:endParaRPr lang="sv-SE" sz="1200" dirty="0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B0A7C89E-C877-4A0D-81B2-EE4C9A18A1FF}"/>
              </a:ext>
            </a:extLst>
          </p:cNvPr>
          <p:cNvGrpSpPr/>
          <p:nvPr/>
        </p:nvGrpSpPr>
        <p:grpSpPr>
          <a:xfrm>
            <a:off x="8781084" y="2865401"/>
            <a:ext cx="72000" cy="367278"/>
            <a:chOff x="3995767" y="4291358"/>
            <a:chExt cx="72000" cy="367278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2569DF1-8672-4364-B22D-9D2A5AFF5691}"/>
                </a:ext>
              </a:extLst>
            </p:cNvPr>
            <p:cNvSpPr/>
            <p:nvPr/>
          </p:nvSpPr>
          <p:spPr>
            <a:xfrm>
              <a:off x="3995767" y="4438997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1C84C603-E60B-4A31-A926-4E3529D03E1B}"/>
                </a:ext>
              </a:extLst>
            </p:cNvPr>
            <p:cNvSpPr/>
            <p:nvPr/>
          </p:nvSpPr>
          <p:spPr>
            <a:xfrm>
              <a:off x="3995767" y="458663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1E2E6003-45B2-4469-809C-3613BE3804A7}"/>
                </a:ext>
              </a:extLst>
            </p:cNvPr>
            <p:cNvSpPr/>
            <p:nvPr/>
          </p:nvSpPr>
          <p:spPr>
            <a:xfrm>
              <a:off x="3995767" y="429135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78" name="Graphic 177">
            <a:extLst>
              <a:ext uri="{FF2B5EF4-FFF2-40B4-BE49-F238E27FC236}">
                <a16:creationId xmlns:a16="http://schemas.microsoft.com/office/drawing/2014/main" id="{0E51C9FE-52A6-45A2-B384-7E3DCB5964A0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9932460" y="4924109"/>
            <a:ext cx="554171" cy="554171"/>
          </a:xfrm>
          <a:prstGeom prst="rect">
            <a:avLst/>
          </a:prstGeom>
        </p:spPr>
      </p:pic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6B65644-91F1-4D63-88CE-08A674A17D10}"/>
              </a:ext>
            </a:extLst>
          </p:cNvPr>
          <p:cNvGrpSpPr/>
          <p:nvPr/>
        </p:nvGrpSpPr>
        <p:grpSpPr>
          <a:xfrm>
            <a:off x="11522127" y="2872838"/>
            <a:ext cx="72000" cy="367278"/>
            <a:chOff x="3995767" y="4291358"/>
            <a:chExt cx="72000" cy="367278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A919B027-9456-44FD-BCA0-3A0964DE99F1}"/>
                </a:ext>
              </a:extLst>
            </p:cNvPr>
            <p:cNvSpPr/>
            <p:nvPr/>
          </p:nvSpPr>
          <p:spPr>
            <a:xfrm>
              <a:off x="3995767" y="4438997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5D9E860-2D56-4E9D-AAAB-D7C95FA0F12A}"/>
                </a:ext>
              </a:extLst>
            </p:cNvPr>
            <p:cNvSpPr/>
            <p:nvPr/>
          </p:nvSpPr>
          <p:spPr>
            <a:xfrm>
              <a:off x="3995767" y="458663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46BFB3D-325B-447F-9C05-7DAD036FCA75}"/>
                </a:ext>
              </a:extLst>
            </p:cNvPr>
            <p:cNvSpPr/>
            <p:nvPr/>
          </p:nvSpPr>
          <p:spPr>
            <a:xfrm>
              <a:off x="3995767" y="429135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0379C97E-9328-4BD4-8A8E-5BEADFAB4714}"/>
              </a:ext>
            </a:extLst>
          </p:cNvPr>
          <p:cNvGrpSpPr/>
          <p:nvPr/>
        </p:nvGrpSpPr>
        <p:grpSpPr>
          <a:xfrm>
            <a:off x="11522127" y="2448663"/>
            <a:ext cx="72000" cy="367278"/>
            <a:chOff x="3995767" y="4291358"/>
            <a:chExt cx="72000" cy="367278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F942D90-914D-428E-8444-D7C7734A3A1E}"/>
                </a:ext>
              </a:extLst>
            </p:cNvPr>
            <p:cNvSpPr/>
            <p:nvPr/>
          </p:nvSpPr>
          <p:spPr>
            <a:xfrm>
              <a:off x="3995767" y="4438997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AA8D0DA7-F978-4D51-BFD6-5BF1C2197D5B}"/>
                </a:ext>
              </a:extLst>
            </p:cNvPr>
            <p:cNvSpPr/>
            <p:nvPr/>
          </p:nvSpPr>
          <p:spPr>
            <a:xfrm>
              <a:off x="3995767" y="4586636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D4FAC576-DAE0-44BD-A690-6620CCE4FCB5}"/>
                </a:ext>
              </a:extLst>
            </p:cNvPr>
            <p:cNvSpPr/>
            <p:nvPr/>
          </p:nvSpPr>
          <p:spPr>
            <a:xfrm>
              <a:off x="3995767" y="429135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C8E6DB14-1A3C-4075-A45C-7A95E27218D3}"/>
              </a:ext>
            </a:extLst>
          </p:cNvPr>
          <p:cNvSpPr txBox="1"/>
          <p:nvPr/>
        </p:nvSpPr>
        <p:spPr>
          <a:xfrm>
            <a:off x="10618993" y="1182124"/>
            <a:ext cx="187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Ett års kalaset</a:t>
            </a:r>
          </a:p>
        </p:txBody>
      </p:sp>
      <p:pic>
        <p:nvPicPr>
          <p:cNvPr id="190" name="Graphic 189">
            <a:extLst>
              <a:ext uri="{FF2B5EF4-FFF2-40B4-BE49-F238E27FC236}">
                <a16:creationId xmlns:a16="http://schemas.microsoft.com/office/drawing/2014/main" id="{FB5C516B-E0A2-4C9C-9F7E-1141D3E7C717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11081877" y="1473622"/>
            <a:ext cx="952500" cy="952500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AD67DD4-6E1C-4F33-A049-E4F9DF794B7B}"/>
              </a:ext>
            </a:extLst>
          </p:cNvPr>
          <p:cNvGrpSpPr/>
          <p:nvPr/>
        </p:nvGrpSpPr>
        <p:grpSpPr>
          <a:xfrm>
            <a:off x="3375974" y="4509195"/>
            <a:ext cx="72000" cy="662554"/>
            <a:chOff x="3995767" y="2363514"/>
            <a:chExt cx="72000" cy="662554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900EB97E-9C66-4CB0-BD65-BE0F83C7400D}"/>
                </a:ext>
              </a:extLst>
            </p:cNvPr>
            <p:cNvSpPr/>
            <p:nvPr/>
          </p:nvSpPr>
          <p:spPr>
            <a:xfrm>
              <a:off x="3995767" y="2511153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DCEF3621-1AA8-40A7-906F-BC124BEC5E6C}"/>
                </a:ext>
              </a:extLst>
            </p:cNvPr>
            <p:cNvSpPr/>
            <p:nvPr/>
          </p:nvSpPr>
          <p:spPr>
            <a:xfrm>
              <a:off x="3995767" y="2658792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CC3EC98A-4FFD-400C-8B9A-F4606D4C24E6}"/>
                </a:ext>
              </a:extLst>
            </p:cNvPr>
            <p:cNvSpPr/>
            <p:nvPr/>
          </p:nvSpPr>
          <p:spPr>
            <a:xfrm>
              <a:off x="3995767" y="2806431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22FA0465-166F-4F26-8209-A22ACA9A2AFF}"/>
                </a:ext>
              </a:extLst>
            </p:cNvPr>
            <p:cNvSpPr/>
            <p:nvPr/>
          </p:nvSpPr>
          <p:spPr>
            <a:xfrm>
              <a:off x="3995767" y="2954068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8B29BDB-1883-4CE5-9A16-A5E751A91695}"/>
                </a:ext>
              </a:extLst>
            </p:cNvPr>
            <p:cNvSpPr/>
            <p:nvPr/>
          </p:nvSpPr>
          <p:spPr>
            <a:xfrm>
              <a:off x="3995767" y="2363514"/>
              <a:ext cx="72000" cy="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05" name="Oval 204">
            <a:extLst>
              <a:ext uri="{FF2B5EF4-FFF2-40B4-BE49-F238E27FC236}">
                <a16:creationId xmlns:a16="http://schemas.microsoft.com/office/drawing/2014/main" id="{63BC7FCF-D4E4-41FB-932F-7A8FB30CE8C9}"/>
              </a:ext>
            </a:extLst>
          </p:cNvPr>
          <p:cNvSpPr/>
          <p:nvPr/>
        </p:nvSpPr>
        <p:spPr>
          <a:xfrm>
            <a:off x="1037765" y="5501324"/>
            <a:ext cx="720000" cy="7200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38A1E467-2480-40B2-9F2F-55CA559CE85E}"/>
              </a:ext>
            </a:extLst>
          </p:cNvPr>
          <p:cNvSpPr/>
          <p:nvPr/>
        </p:nvSpPr>
        <p:spPr>
          <a:xfrm>
            <a:off x="4424046" y="5622811"/>
            <a:ext cx="720000" cy="720000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735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AD9CCE2-0055-49DF-ABC6-5DE591461F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AD9CCE2-0055-49DF-ABC6-5DE591461F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82D0F64-31E6-4757-92BC-F755B0B68C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EFF31C-8919-4461-8250-4BB9C9013896}"/>
              </a:ext>
            </a:extLst>
          </p:cNvPr>
          <p:cNvSpPr/>
          <p:nvPr/>
        </p:nvSpPr>
        <p:spPr>
          <a:xfrm>
            <a:off x="382975" y="1061095"/>
            <a:ext cx="3665555" cy="549575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Ett mer hälsofrämjande samhälle och levnadssätt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2E9F3F-AAF8-466F-AFA7-F4B1838064F2}"/>
              </a:ext>
            </a:extLst>
          </p:cNvPr>
          <p:cNvSpPr/>
          <p:nvPr/>
        </p:nvSpPr>
        <p:spPr>
          <a:xfrm>
            <a:off x="4225613" y="1061095"/>
            <a:ext cx="3740775" cy="549575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2. Individer som är rustade för att nå sin fulla potential och välmående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FE15D42-686D-4E21-8E4B-489AD27ABC82}"/>
              </a:ext>
            </a:extLst>
          </p:cNvPr>
          <p:cNvSpPr/>
          <p:nvPr/>
        </p:nvSpPr>
        <p:spPr>
          <a:xfrm>
            <a:off x="382977" y="1631594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 Mediabild och psykisk hälsa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8E0F9-6E76-4635-AF13-A6F278F1E607}"/>
              </a:ext>
            </a:extLst>
          </p:cNvPr>
          <p:cNvSpPr/>
          <p:nvPr/>
        </p:nvSpPr>
        <p:spPr>
          <a:xfrm>
            <a:off x="382976" y="4291900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1.5 Arbetsliv för personer med psykiatriska tillstånd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C37C65-9923-4EF0-BA2D-E02420842D8F}"/>
              </a:ext>
            </a:extLst>
          </p:cNvPr>
          <p:cNvSpPr/>
          <p:nvPr/>
        </p:nvSpPr>
        <p:spPr>
          <a:xfrm>
            <a:off x="382977" y="2296671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1.2 Urbaniseringskonsekvenser i stad och land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8645CD-A617-4266-A511-5C3A4EF66D7C}"/>
              </a:ext>
            </a:extLst>
          </p:cNvPr>
          <p:cNvSpPr/>
          <p:nvPr/>
        </p:nvSpPr>
        <p:spPr>
          <a:xfrm>
            <a:off x="382977" y="3626823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 Meningsskapande i en sekulär tid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9D24327-5579-4FA8-BBFB-BD6ACA38C615}"/>
              </a:ext>
            </a:extLst>
          </p:cNvPr>
          <p:cNvSpPr/>
          <p:nvPr/>
        </p:nvSpPr>
        <p:spPr>
          <a:xfrm>
            <a:off x="382977" y="2961747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1.3 Samhällsdiskussion om sociala medier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41597F-A058-4192-A565-8FD24B9FC6E3}"/>
              </a:ext>
            </a:extLst>
          </p:cNvPr>
          <p:cNvSpPr/>
          <p:nvPr/>
        </p:nvSpPr>
        <p:spPr>
          <a:xfrm>
            <a:off x="382976" y="5622051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1.7 Samhällsmobilisering för narkotika prevention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88F328-DD9D-4A88-82FA-CDD2CD4B6135}"/>
              </a:ext>
            </a:extLst>
          </p:cNvPr>
          <p:cNvSpPr/>
          <p:nvPr/>
        </p:nvSpPr>
        <p:spPr>
          <a:xfrm>
            <a:off x="382976" y="4956976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1.6 Framtidstro i samhällsdiskussionen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AF82D1-F4C1-4218-A4A9-7A332BF4CDF2}"/>
              </a:ext>
            </a:extLst>
          </p:cNvPr>
          <p:cNvSpPr/>
          <p:nvPr/>
        </p:nvSpPr>
        <p:spPr>
          <a:xfrm>
            <a:off x="4296000" y="1631966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2.1 Fungerande skolgång för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barn och unga med NPF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533D27F-E247-430A-AFB8-4785BDEF6387}"/>
              </a:ext>
            </a:extLst>
          </p:cNvPr>
          <p:cNvSpPr/>
          <p:nvPr/>
        </p:nvSpPr>
        <p:spPr>
          <a:xfrm>
            <a:off x="4296000" y="2297703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2.2 Etisk stress i arbetslivet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A78A68-6DB6-4B03-A3B5-6B84F3E34036}"/>
              </a:ext>
            </a:extLst>
          </p:cNvPr>
          <p:cNvSpPr/>
          <p:nvPr/>
        </p:nvSpPr>
        <p:spPr>
          <a:xfrm>
            <a:off x="4296000" y="3629177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2.4 Rusta barn och unga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CAB0ACF-9D81-45F5-BC5B-A06E705DF421}"/>
              </a:ext>
            </a:extLst>
          </p:cNvPr>
          <p:cNvSpPr/>
          <p:nvPr/>
        </p:nvSpPr>
        <p:spPr>
          <a:xfrm>
            <a:off x="4296000" y="4294914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2.5 Ofrivillig ensamhet bland äldre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F7BCA5-6A8A-4216-AB89-B96C89FF1F85}"/>
              </a:ext>
            </a:extLst>
          </p:cNvPr>
          <p:cNvSpPr/>
          <p:nvPr/>
        </p:nvSpPr>
        <p:spPr>
          <a:xfrm>
            <a:off x="4296000" y="2963440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D3EFFD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2.3 Huskurer för psykisk hälsa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F54AEF8-FFD3-4635-8A8B-E3F92AD3B264}"/>
              </a:ext>
            </a:extLst>
          </p:cNvPr>
          <p:cNvSpPr/>
          <p:nvPr/>
        </p:nvSpPr>
        <p:spPr>
          <a:xfrm>
            <a:off x="4296000" y="4960650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2.6 Miljö och fysisk aktivitet för psykisk hälsa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77833D-A447-46CE-A656-57D73D595F36}"/>
              </a:ext>
            </a:extLst>
          </p:cNvPr>
          <p:cNvSpPr/>
          <p:nvPr/>
        </p:nvSpPr>
        <p:spPr>
          <a:xfrm>
            <a:off x="4296000" y="5626387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D3EFFD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2.7 Hälsofrämjande digitalt liv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DAD97A8-0795-4D23-84D1-EFC73E939252}"/>
              </a:ext>
            </a:extLst>
          </p:cNvPr>
          <p:cNvSpPr/>
          <p:nvPr/>
        </p:nvSpPr>
        <p:spPr>
          <a:xfrm>
            <a:off x="8221724" y="4960650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3.6 Migration och Psykisk hälsa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BBE265C-DF66-43B1-A4C2-67C7B9FD717E}"/>
              </a:ext>
            </a:extLst>
          </p:cNvPr>
          <p:cNvSpPr/>
          <p:nvPr/>
        </p:nvSpPr>
        <p:spPr>
          <a:xfrm>
            <a:off x="8221724" y="2297703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D3EFFD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3.2 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Smart tillgänglighet till hjälp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EB6AC75-09AA-46BC-A8CE-C4BFD7AAB404}"/>
              </a:ext>
            </a:extLst>
          </p:cNvPr>
          <p:cNvSpPr/>
          <p:nvPr/>
        </p:nvSpPr>
        <p:spPr>
          <a:xfrm>
            <a:off x="8221724" y="3629176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3.4 </a:t>
            </a:r>
            <a:r>
              <a:rPr kumimoji="0" lang="sv-SE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Utökat anhörigstöd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AD75C70-A98A-4A23-868F-54ADF51FA2DD}"/>
              </a:ext>
            </a:extLst>
          </p:cNvPr>
          <p:cNvSpPr/>
          <p:nvPr/>
        </p:nvSpPr>
        <p:spPr>
          <a:xfrm>
            <a:off x="8221724" y="4294913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3.5 </a:t>
            </a: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Ändamålsenliga insatser för äldre med psykiatriska problem</a:t>
            </a:r>
            <a:endParaRPr kumimoji="0" lang="sv-SE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0D965A-290B-49BB-8BE8-F02868B062D4}"/>
              </a:ext>
            </a:extLst>
          </p:cNvPr>
          <p:cNvSpPr/>
          <p:nvPr/>
        </p:nvSpPr>
        <p:spPr>
          <a:xfrm>
            <a:off x="8221724" y="2963439"/>
            <a:ext cx="3600000" cy="626515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3.3 </a:t>
            </a:r>
            <a:r>
              <a:rPr kumimoji="0" lang="sv-S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Georgia" panose="02040502050405020303" pitchFamily="18" charset="0"/>
                <a:cs typeface="Times New Roman" panose="02020603050405020304" pitchFamily="18" charset="0"/>
              </a:rPr>
              <a:t>Lokalt stöd för utsatta områden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0B10A8-2C07-45EC-ADA9-98C3802C1832}"/>
              </a:ext>
            </a:extLst>
          </p:cNvPr>
          <p:cNvSpPr/>
          <p:nvPr/>
        </p:nvSpPr>
        <p:spPr>
          <a:xfrm>
            <a:off x="8221724" y="1631966"/>
            <a:ext cx="3600000" cy="626515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180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3.1 Hela samhällets suicidprevention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BD865E-20E6-4929-A331-03F9DC78D469}"/>
              </a:ext>
            </a:extLst>
          </p:cNvPr>
          <p:cNvSpPr/>
          <p:nvPr/>
        </p:nvSpPr>
        <p:spPr>
          <a:xfrm>
            <a:off x="8080949" y="1061095"/>
            <a:ext cx="3740775" cy="549575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3. Hållbara stöd till de som behöver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3C710EF6-952E-472A-9283-7D66F395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5" y="110392"/>
            <a:ext cx="11336784" cy="714501"/>
          </a:xfrm>
        </p:spPr>
        <p:txBody>
          <a:bodyPr/>
          <a:lstStyle/>
          <a:p>
            <a:r>
              <a:rPr lang="sv-SE" dirty="0"/>
              <a:t>Under våren 2020 startades sju delarenor upp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A7D5DF1-5D9F-4385-9F59-D21D0A4F2421}"/>
              </a:ext>
            </a:extLst>
          </p:cNvPr>
          <p:cNvSpPr/>
          <p:nvPr/>
        </p:nvSpPr>
        <p:spPr>
          <a:xfrm>
            <a:off x="9945584" y="129255"/>
            <a:ext cx="915753" cy="714501"/>
          </a:xfrm>
          <a:prstGeom prst="roundRect">
            <a:avLst>
              <a:gd name="adj" fmla="val 27560"/>
            </a:avLst>
          </a:prstGeom>
          <a:solidFill>
            <a:schemeClr val="bg1"/>
          </a:solidFill>
          <a:ln w="19050" cmpd="sng">
            <a:solidFill>
              <a:srgbClr val="B5E4FB"/>
            </a:solidFill>
          </a:ln>
        </p:spPr>
        <p:txBody>
          <a:bodyPr wrap="square" lIns="36000" tIns="0" rIns="36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Ej uppstartad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DF331F0-2605-4655-992F-D9F1C8EB2DFD}"/>
              </a:ext>
            </a:extLst>
          </p:cNvPr>
          <p:cNvSpPr/>
          <p:nvPr/>
        </p:nvSpPr>
        <p:spPr>
          <a:xfrm>
            <a:off x="10965521" y="129255"/>
            <a:ext cx="915753" cy="714501"/>
          </a:xfrm>
          <a:prstGeom prst="roundRect">
            <a:avLst>
              <a:gd name="adj" fmla="val 27560"/>
            </a:avLst>
          </a:prstGeom>
          <a:solidFill>
            <a:srgbClr val="89D2F7"/>
          </a:solidFill>
          <a:ln w="19050" cmpd="sng">
            <a:solidFill>
              <a:srgbClr val="89D2F7"/>
            </a:solidFill>
          </a:ln>
        </p:spPr>
        <p:txBody>
          <a:bodyPr wrap="square" lIns="36000" tIns="0" rIns="3600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Uppstartad</a:t>
            </a:r>
          </a:p>
        </p:txBody>
      </p:sp>
      <p:pic>
        <p:nvPicPr>
          <p:cNvPr id="38" name="Graphic 37" descr="Gears">
            <a:extLst>
              <a:ext uri="{FF2B5EF4-FFF2-40B4-BE49-F238E27FC236}">
                <a16:creationId xmlns:a16="http://schemas.microsoft.com/office/drawing/2014/main" id="{6C456940-C319-499F-B169-3257D73211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25776" y="5825856"/>
            <a:ext cx="457200" cy="417977"/>
          </a:xfrm>
          <a:prstGeom prst="rect">
            <a:avLst/>
          </a:prstGeom>
        </p:spPr>
      </p:pic>
      <p:pic>
        <p:nvPicPr>
          <p:cNvPr id="40" name="Graphic 39" descr="Gears">
            <a:extLst>
              <a:ext uri="{FF2B5EF4-FFF2-40B4-BE49-F238E27FC236}">
                <a16:creationId xmlns:a16="http://schemas.microsoft.com/office/drawing/2014/main" id="{E9064B4D-5BD3-4488-B8C0-DB46F7FDDC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66712" y="1835001"/>
            <a:ext cx="457200" cy="417977"/>
          </a:xfrm>
          <a:prstGeom prst="rect">
            <a:avLst/>
          </a:prstGeom>
        </p:spPr>
      </p:pic>
      <p:pic>
        <p:nvPicPr>
          <p:cNvPr id="51" name="Graphic 50" descr="Gears">
            <a:extLst>
              <a:ext uri="{FF2B5EF4-FFF2-40B4-BE49-F238E27FC236}">
                <a16:creationId xmlns:a16="http://schemas.microsoft.com/office/drawing/2014/main" id="{F69C657B-70E4-457A-B2B4-431C36A06D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81487" y="1807589"/>
            <a:ext cx="457200" cy="417977"/>
          </a:xfrm>
          <a:prstGeom prst="rect">
            <a:avLst/>
          </a:prstGeom>
        </p:spPr>
      </p:pic>
      <p:pic>
        <p:nvPicPr>
          <p:cNvPr id="52" name="Graphic 51" descr="Gears">
            <a:extLst>
              <a:ext uri="{FF2B5EF4-FFF2-40B4-BE49-F238E27FC236}">
                <a16:creationId xmlns:a16="http://schemas.microsoft.com/office/drawing/2014/main" id="{499E13A8-A46C-4E0C-B323-B554A4A2539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323527" y="96081"/>
            <a:ext cx="325579" cy="297648"/>
          </a:xfrm>
          <a:prstGeom prst="rect">
            <a:avLst/>
          </a:prstGeom>
        </p:spPr>
      </p:pic>
      <p:pic>
        <p:nvPicPr>
          <p:cNvPr id="46" name="Graphic 45" descr="Gears">
            <a:extLst>
              <a:ext uri="{FF2B5EF4-FFF2-40B4-BE49-F238E27FC236}">
                <a16:creationId xmlns:a16="http://schemas.microsoft.com/office/drawing/2014/main" id="{3DCDF0D1-6D41-4B2D-BBED-981EF98301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334448" y="2476990"/>
            <a:ext cx="457200" cy="417977"/>
          </a:xfrm>
          <a:prstGeom prst="rect">
            <a:avLst/>
          </a:prstGeom>
        </p:spPr>
      </p:pic>
      <p:pic>
        <p:nvPicPr>
          <p:cNvPr id="47" name="Graphic 46" descr="Gears">
            <a:extLst>
              <a:ext uri="{FF2B5EF4-FFF2-40B4-BE49-F238E27FC236}">
                <a16:creationId xmlns:a16="http://schemas.microsoft.com/office/drawing/2014/main" id="{0B1785EB-6E83-4DB2-98B5-7E6320DC3C1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25776" y="3835361"/>
            <a:ext cx="457200" cy="417977"/>
          </a:xfrm>
          <a:prstGeom prst="rect">
            <a:avLst/>
          </a:prstGeom>
        </p:spPr>
      </p:pic>
      <p:pic>
        <p:nvPicPr>
          <p:cNvPr id="53" name="Graphic 52" descr="Gears">
            <a:extLst>
              <a:ext uri="{FF2B5EF4-FFF2-40B4-BE49-F238E27FC236}">
                <a16:creationId xmlns:a16="http://schemas.microsoft.com/office/drawing/2014/main" id="{66A6D699-0E5B-47B7-870A-BD9B22BF68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66712" y="5796905"/>
            <a:ext cx="457200" cy="417977"/>
          </a:xfrm>
          <a:prstGeom prst="rect">
            <a:avLst/>
          </a:prstGeom>
        </p:spPr>
      </p:pic>
      <p:pic>
        <p:nvPicPr>
          <p:cNvPr id="54" name="Graphic 53" descr="Gears">
            <a:extLst>
              <a:ext uri="{FF2B5EF4-FFF2-40B4-BE49-F238E27FC236}">
                <a16:creationId xmlns:a16="http://schemas.microsoft.com/office/drawing/2014/main" id="{A1FAFC89-1030-496E-A1F1-44AFF0EF9F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66712" y="3149702"/>
            <a:ext cx="457200" cy="41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76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UZBwV1WEiOXfoo8TVOx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LD4KYW.Qb27LQ1RtVvdQ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4T0CfePk2DeL4EzvGUD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w4oRVLjkeb33J03BQTY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UZBwV1WEiOXfoo8TVOx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LD4KYW.Qb27LQ1RtVvdQ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4T0CfePk2DeL4EzvGUD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w4oRVLjkeb33J03BQTY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uUZBwV1WEiOXfoo8TVOx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LD4KYW.Qb27LQ1RtVvdQ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hnvnYg9pISOtC72xMeJ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4T0CfePk2DeL4EzvGUD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w4oRVLjkeb33J03BQTY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u4zT6UL9H2VN5NcpU5T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u4zT6UL9H2VN5NcpU5T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u4zT6UL9H2VN5NcpU5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6Ns3SIr03mhtXM5aehl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3TRMoZRtaCMNBl711ct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3TRMoZRtaCMNBl711ct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79JWOHugdMOPoM2kifH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gUXrcbTVaqKT2Rd1are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c7JtUs64rUF.DgeAvqi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9yubm_1nGnr1x.P6UOcU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yqMYDO3XCthtslNOki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AZR.AQbzmE34nL.bqorh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9yubm_1nGnr1x.P6UOcU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oHpfjOjP1jk1ID9FvBS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LD4KYW.Qb27LQ1RtVvdQ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.4T0CfePk2DeL4EzvGUD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w4oRVLjkeb33J03BQTYg"/>
</p:tagLst>
</file>

<file path=ppt/theme/theme1.xml><?xml version="1.0" encoding="utf-8"?>
<a:theme xmlns:a="http://schemas.openxmlformats.org/drawingml/2006/main" name="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-mall" id="{4E875C82-7C33-42DD-AB25-F0015F3ABBE3}" vid="{76891D73-4184-4801-A9D8-B3436FF47395}"/>
    </a:ext>
  </a:extLst>
</a:theme>
</file>

<file path=ppt/theme/theme10.xml><?xml version="1.0" encoding="utf-8"?>
<a:theme xmlns:a="http://schemas.openxmlformats.org/drawingml/2006/main" name="7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113 Metodstöd (SKR-mall)" id="{6D60C8C6-D18F-49CB-A6C9-88E1602A91C2}" vid="{534BDF23-5689-414D-B608-0ABE4B11B313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ledningsbilder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-mall" id="{4E875C82-7C33-42DD-AB25-F0015F3ABBE3}" vid="{0C587BEF-92E0-4BE7-BB70-715790DD7339}"/>
    </a:ext>
  </a:extLst>
</a:theme>
</file>

<file path=ppt/theme/theme3.xml><?xml version="1.0" encoding="utf-8"?>
<a:theme xmlns:a="http://schemas.openxmlformats.org/drawingml/2006/main" name="Avslutningsbilder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-mall" id="{4E875C82-7C33-42DD-AB25-F0015F3ABBE3}" vid="{23A6C04C-6E53-4946-8B5A-E978EA03CEEB}"/>
    </a:ext>
  </a:extLst>
</a:theme>
</file>

<file path=ppt/theme/theme4.xml><?xml version="1.0" encoding="utf-8"?>
<a:theme xmlns:a="http://schemas.openxmlformats.org/drawingml/2006/main" name="2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-mall" id="{468633D1-67D6-4908-9F28-7722E2184211}" vid="{ED7320B5-01FD-4AAD-B03D-A246FFB706F5}"/>
    </a:ext>
  </a:extLst>
</a:theme>
</file>

<file path=ppt/theme/theme5.xml><?xml version="1.0" encoding="utf-8"?>
<a:theme xmlns:a="http://schemas.openxmlformats.org/drawingml/2006/main" name="1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-mall" id="{468633D1-67D6-4908-9F28-7722E2184211}" vid="{ED7320B5-01FD-4AAD-B03D-A246FFB706F5}"/>
    </a:ext>
  </a:extLst>
</a:theme>
</file>

<file path=ppt/theme/theme6.xml><?xml version="1.0" encoding="utf-8"?>
<a:theme xmlns:a="http://schemas.openxmlformats.org/drawingml/2006/main" name="3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-mall" id="{468633D1-67D6-4908-9F28-7722E2184211}" vid="{ED7320B5-01FD-4AAD-B03D-A246FFB706F5}"/>
    </a:ext>
  </a:extLst>
</a:theme>
</file>

<file path=ppt/theme/theme7.xml><?xml version="1.0" encoding="utf-8"?>
<a:theme xmlns:a="http://schemas.openxmlformats.org/drawingml/2006/main" name="4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113 Metodstöd (SKR-mall)" id="{6D60C8C6-D18F-49CB-A6C9-88E1602A91C2}" vid="{534BDF23-5689-414D-B608-0ABE4B11B313}"/>
    </a:ext>
  </a:extLst>
</a:theme>
</file>

<file path=ppt/theme/theme8.xml><?xml version="1.0" encoding="utf-8"?>
<a:theme xmlns:a="http://schemas.openxmlformats.org/drawingml/2006/main" name="6_SKL PPT Gul">
  <a:themeElements>
    <a:clrScheme name="SKL 2017">
      <a:dk1>
        <a:srgbClr val="000000"/>
      </a:dk1>
      <a:lt1>
        <a:srgbClr val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113 Metodstöd (SKR-mall)" id="{6D60C8C6-D18F-49CB-A6C9-88E1602A91C2}" vid="{534BDF23-5689-414D-B608-0ABE4B11B31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7BC8B28017C44F8F26E5EA32CE15E4" ma:contentTypeVersion="12" ma:contentTypeDescription="Create a new document." ma:contentTypeScope="" ma:versionID="006eaf89ebf56b754787b694c4e77e17">
  <xsd:schema xmlns:xsd="http://www.w3.org/2001/XMLSchema" xmlns:xs="http://www.w3.org/2001/XMLSchema" xmlns:p="http://schemas.microsoft.com/office/2006/metadata/properties" xmlns:ns2="9cf85e46-25f8-44e2-93eb-315bb1207d15" xmlns:ns3="07cdc54d-0023-40d5-b10f-0636cc5c2fb5" targetNamespace="http://schemas.microsoft.com/office/2006/metadata/properties" ma:root="true" ma:fieldsID="30cf2750570066b14a392e26329bac0d" ns2:_="" ns3:_="">
    <xsd:import namespace="9cf85e46-25f8-44e2-93eb-315bb1207d15"/>
    <xsd:import namespace="07cdc54d-0023-40d5-b10f-0636cc5c2f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85e46-25f8-44e2-93eb-315bb1207d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cdc54d-0023-40d5-b10f-0636cc5c2fb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8DDDD1-327A-4DAC-8E64-2397F69F35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FA3E27-65C7-40F0-B43F-A81FBC1BEA41}">
  <ds:schemaRefs>
    <ds:schemaRef ds:uri="07cdc54d-0023-40d5-b10f-0636cc5c2fb5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cf85e46-25f8-44e2-93eb-315bb1207d1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8742329-4959-4E6D-B89A-17F7D03169D9}">
  <ds:schemaRefs>
    <ds:schemaRef ds:uri="07cdc54d-0023-40d5-b10f-0636cc5c2fb5"/>
    <ds:schemaRef ds:uri="9cf85e46-25f8-44e2-93eb-315bb1207d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2538</TotalTime>
  <Words>2336</Words>
  <Application>Microsoft Office PowerPoint</Application>
  <PresentationFormat>Bredbild</PresentationFormat>
  <Paragraphs>985</Paragraphs>
  <Slides>32</Slides>
  <Notes>12</Notes>
  <HiddenSlides>0</HiddenSlides>
  <MMClips>0</MMClips>
  <ScaleCrop>false</ScaleCrop>
  <HeadingPairs>
    <vt:vector size="8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54" baseType="lpstr">
      <vt:lpstr>Arial</vt:lpstr>
      <vt:lpstr>Calibri</vt:lpstr>
      <vt:lpstr>Calibri Light</vt:lpstr>
      <vt:lpstr>ChronicleDisplay-Roman</vt:lpstr>
      <vt:lpstr>Georgia</vt:lpstr>
      <vt:lpstr>Noto Sans Symbols</vt:lpstr>
      <vt:lpstr>Symbol</vt:lpstr>
      <vt:lpstr>Times New Roman</vt:lpstr>
      <vt:lpstr>Verdana</vt:lpstr>
      <vt:lpstr>Wingdings</vt:lpstr>
      <vt:lpstr>SKL PPT Gul</vt:lpstr>
      <vt:lpstr>Inledningsbilder</vt:lpstr>
      <vt:lpstr>Avslutningsbilder</vt:lpstr>
      <vt:lpstr>2_SKL PPT Gul</vt:lpstr>
      <vt:lpstr>1_SKL PPT Gul</vt:lpstr>
      <vt:lpstr>3_SKL PPT Gul</vt:lpstr>
      <vt:lpstr>4_SKL PPT Gul</vt:lpstr>
      <vt:lpstr>6_SKL PPT Gul</vt:lpstr>
      <vt:lpstr>5_SKL PPT Gul</vt:lpstr>
      <vt:lpstr>7_SKL PPT Gul</vt:lpstr>
      <vt:lpstr>Office Theme</vt:lpstr>
      <vt:lpstr>think-cell Slide</vt:lpstr>
      <vt:lpstr>PowerPoint-presentation</vt:lpstr>
      <vt:lpstr>Att främja hälsa kräver kraft</vt:lpstr>
      <vt:lpstr>För att möta utmaningarna inom psykisk hälsa, krävs att vi arbetar tillsammans på ett nytt sätt</vt:lpstr>
      <vt:lpstr>”Connect the dots” mellan organisationer ger nya möjligheter och lösningar, mindre dubbelarbete och större kraft!</vt:lpstr>
      <vt:lpstr>Totalt har fler än 350 organisationer hittills medverkat i Kraftsamlingens aktiviteter</vt:lpstr>
      <vt:lpstr>Kraftsamling inriktas mot tre arbetsområden</vt:lpstr>
      <vt:lpstr>Arbetet hösten 2019 gav underlag till 20 delarenor vilket lade grunden för 2020</vt:lpstr>
      <vt:lpstr>Under kraftsamlingens första år har mycket spännande hänt! </vt:lpstr>
      <vt:lpstr>Under våren 2020 startades sju delarenor upp</vt:lpstr>
      <vt:lpstr>Några grundläggande principer har varit vägledande för arbetet i delarenorna</vt:lpstr>
      <vt:lpstr>Den övergripande arbetsprocess utgår från en mötesserie som utmynnar i en gemensam arbetsplan (Handslag)</vt:lpstr>
      <vt:lpstr>Delarenornas handslag bildar gemensamt Kraftsamlingens  plan för ett långsiktigt gemensamt utvecklingsarbete 2021-2030</vt:lpstr>
      <vt:lpstr>Hittills har nio handslagsdokument färdigställts och signerats</vt:lpstr>
      <vt:lpstr>Inte mindre än 27 olika initiativ planeras inom ramen för kraftsamlingen! </vt:lpstr>
      <vt:lpstr>PowerPoint-presentation</vt:lpstr>
      <vt:lpstr>PowerPoint-presentation</vt:lpstr>
      <vt:lpstr>Fem huskurer för psykisk hälsa</vt:lpstr>
      <vt:lpstr>PowerPoint-presentation</vt:lpstr>
      <vt:lpstr>PowerPoint-presentation</vt:lpstr>
      <vt:lpstr>Fungerande skolgång för barn och unga med NPF – 5 budskap</vt:lpstr>
      <vt:lpstr>PowerPoint-presentation</vt:lpstr>
      <vt:lpstr>PowerPoint-presentation</vt:lpstr>
      <vt:lpstr>PowerPoint-presentation</vt:lpstr>
      <vt:lpstr>Checklista – Suicidprevention ligger redan nu uppe på SKR:s webb</vt:lpstr>
      <vt:lpstr>Intresset för att starta upp ytterligare delarenor  har varit stort, och en helt ny delarena planeras!</vt:lpstr>
      <vt:lpstr>Vi arbetar nu med att sammanställa Kraftsamlingens verktyg och erfarenheter i en metodhandbok</vt:lpstr>
      <vt:lpstr>Alla är välkomna att delta i kraftsamlingen – och har med metodhandboken  en verktygslåda för att vara med och driva sina hjärtefrågor</vt:lpstr>
      <vt:lpstr>Nationellt prioriterade initiativ - Begrepp inom området psykisk hälsa</vt:lpstr>
      <vt:lpstr>Öppen samordning för psykisk hälsa i kristid  – Bakgrund och syfte</vt:lpstr>
      <vt:lpstr>Öppen samordning för psykisk hälsa i kristid  – Omfattning och resultat</vt:lpstr>
      <vt:lpstr>PowerPoint-presentation</vt:lpstr>
      <vt:lpstr>PowerPoint-presentation</vt:lpstr>
    </vt:vector>
  </TitlesOfParts>
  <Company>Sverige Kommuner och Landsting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Minell Lisa</dc:creator>
  <cp:lastModifiedBy>Wieselgren Ing-Marie</cp:lastModifiedBy>
  <cp:revision>13</cp:revision>
  <cp:lastPrinted>2020-09-14T09:34:15Z</cp:lastPrinted>
  <dcterms:created xsi:type="dcterms:W3CDTF">2019-12-02T09:38:14Z</dcterms:created>
  <dcterms:modified xsi:type="dcterms:W3CDTF">2020-09-15T11:06:05Z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0x010100817BC8B28017C44F8F26E5EA32CE15E4</vt:lpwstr>
  </property>
</Properties>
</file>