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4" r:id="rId2"/>
    <p:sldId id="265" r:id="rId3"/>
    <p:sldId id="257" r:id="rId4"/>
    <p:sldId id="258" r:id="rId5"/>
    <p:sldId id="262" r:id="rId6"/>
    <p:sldId id="263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2241"/>
  </p:normalViewPr>
  <p:slideViewPr>
    <p:cSldViewPr snapToGrid="0" snapToObjects="1">
      <p:cViewPr varScale="1">
        <p:scale>
          <a:sx n="60" d="100"/>
          <a:sy n="60" d="100"/>
        </p:scale>
        <p:origin x="106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3155B-54DC-AA46-BB05-47E98955AC7B}" type="datetimeFigureOut">
              <a:rPr lang="sv-SE" smtClean="0"/>
              <a:t>2020-09-15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196C2-AD59-274F-8D7E-8E5A776A84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615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196C2-AD59-274F-8D7E-8E5A776A84F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8872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196C2-AD59-274F-8D7E-8E5A776A84F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119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SFAIM svensk förening för fysisk aktivitet och idrottsmedicin</a:t>
            </a:r>
          </a:p>
          <a:p>
            <a:r>
              <a:rPr lang="sv-SE" dirty="0"/>
              <a:t>NASP Nationellt centrum för suicidforskning och prevention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196C2-AD59-274F-8D7E-8E5A776A84F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046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2C26B7-6257-0E47-80EB-243AFD164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03CDD5A-5066-2F43-98A6-029202B20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3E5A97-F4DF-6E48-8ADB-517E9A0C0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BAA9-6F2D-1741-B380-8BC1CF18D84D}" type="datetimeFigureOut">
              <a:rPr lang="sv-SE" smtClean="0"/>
              <a:t>2020-09-15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A487195-DC6F-094A-BF5C-6374C183E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124505-B257-1045-B3A0-DF5A7A0C8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16D9-8C9F-5341-A622-9C069B9440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396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B5F5EC-2EA5-EA49-B6C8-A61E61332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711B680-CD94-1A44-87F9-BDF0BB4C0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F9CC58-8CD8-6E41-890D-BC998F607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BAA9-6F2D-1741-B380-8BC1CF18D84D}" type="datetimeFigureOut">
              <a:rPr lang="sv-SE" smtClean="0"/>
              <a:t>2020-09-15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BB378E-6018-9E42-96AB-9C61B02B2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52C89A2-9469-DF43-8D23-C0904AF9D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16D9-8C9F-5341-A622-9C069B9440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230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B259891-0A07-6A4A-81C8-1A76603CE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1A1341B-3FAF-DE4A-80EE-52F40D3CC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3CFC836-8DB2-D440-A8F5-438F04084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BAA9-6F2D-1741-B380-8BC1CF18D84D}" type="datetimeFigureOut">
              <a:rPr lang="sv-SE" smtClean="0"/>
              <a:t>2020-09-15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4B71338-7310-4D45-8368-385F66799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739555-10E5-C44A-A1D0-4715D81C3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16D9-8C9F-5341-A622-9C069B9440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028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D8F3A5-C4EC-D14C-A463-00A8B2267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6853D7-8C8F-C149-A805-F8BAE550B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CBCAB59-D850-DB4E-8F73-C79DED446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BAA9-6F2D-1741-B380-8BC1CF18D84D}" type="datetimeFigureOut">
              <a:rPr lang="sv-SE" smtClean="0"/>
              <a:t>2020-09-15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49F32E6-8BC4-E54E-8F6D-251DA5F0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8A0683D-E3CE-264D-8166-75394A42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16D9-8C9F-5341-A622-9C069B9440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595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8A3CC8-307B-BF46-8712-E5061E61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925DED-7D26-4A40-A1C1-FA564E339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6EA426-4170-F145-807C-6823BD46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BAA9-6F2D-1741-B380-8BC1CF18D84D}" type="datetimeFigureOut">
              <a:rPr lang="sv-SE" smtClean="0"/>
              <a:t>2020-09-15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F88B03-AB18-6647-AE36-9D8C1E0DA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E85F18-8D8C-F841-8711-E256DE31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16D9-8C9F-5341-A622-9C069B9440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634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14B58E-6419-3840-B9DC-49CD9C88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CD4B48-F25D-0D41-88E3-73F2FDA29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5D7BA65-1FF8-C843-B1E9-EE49810B8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95FB710-D776-244D-BA59-2B1D45E5C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BAA9-6F2D-1741-B380-8BC1CF18D84D}" type="datetimeFigureOut">
              <a:rPr lang="sv-SE" smtClean="0"/>
              <a:t>2020-09-15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FDCFB79-84FF-7A47-A60E-CCED90B0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0AC1DE7-E80C-724B-8012-6875F0288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16D9-8C9F-5341-A622-9C069B9440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152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609B63-0238-ED44-BD1C-8FCE4482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F15521E-C2EB-2E48-BA78-5701041BB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18D7C90-6A0D-FA4F-8971-9FC8D0574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B19528D-4AB9-C74F-AECD-AB01669BB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991DB25-B57C-EA44-9C0A-7DE12AF4E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0CD9DBA-785B-1F4C-8FFE-4F5AA3CB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BAA9-6F2D-1741-B380-8BC1CF18D84D}" type="datetimeFigureOut">
              <a:rPr lang="sv-SE" smtClean="0"/>
              <a:t>2020-09-15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B2A457D-406C-4543-BE08-010ECEBF7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B38DA40-5410-C948-9DC7-55DD84549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16D9-8C9F-5341-A622-9C069B9440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318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F844C8-40DC-5A4B-8908-D235E18B7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E1E4FAB-1CC0-7648-9CA5-56818B32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BAA9-6F2D-1741-B380-8BC1CF18D84D}" type="datetimeFigureOut">
              <a:rPr lang="sv-SE" smtClean="0"/>
              <a:t>2020-09-15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45D3461-69D1-6643-B95F-5556B79D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370221D-0B9E-3045-8109-AA7E1ED53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16D9-8C9F-5341-A622-9C069B9440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037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BA77C50-0BC5-2C46-BDE6-D8F67762B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BAA9-6F2D-1741-B380-8BC1CF18D84D}" type="datetimeFigureOut">
              <a:rPr lang="sv-SE" smtClean="0"/>
              <a:t>2020-09-15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2CFB56D-B116-224B-8064-C3B3390C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9FF0613-1585-E249-B6DE-5919139BF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16D9-8C9F-5341-A622-9C069B9440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215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764C67-0A4E-1045-AE2C-5F58EA2FD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7FEABE-BB8D-AF4D-A10A-BFB9845B4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4C2557-06BF-8D42-A6DF-4DB1E93A1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9A8E8BF-D97F-C540-94FE-B824A7F32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BAA9-6F2D-1741-B380-8BC1CF18D84D}" type="datetimeFigureOut">
              <a:rPr lang="sv-SE" smtClean="0"/>
              <a:t>2020-09-15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7379EAB-EBF4-9D44-AB0F-FAF32369A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F051D92-CFD9-7747-A108-B1B81F9E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16D9-8C9F-5341-A622-9C069B9440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682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D1FDB3-F66E-6644-9969-7FB86CFF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74326B1-6042-674E-8346-6941C829E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6D15715-8059-EE4A-A778-36D51C197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23A4E51-1849-5C46-A042-6EEC5784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EBAA9-6F2D-1741-B380-8BC1CF18D84D}" type="datetimeFigureOut">
              <a:rPr lang="sv-SE" smtClean="0"/>
              <a:t>2020-09-15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1CCF047-E6D6-2047-ADFF-D211D410D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F49414D-E59E-E04E-A19A-A0427ECF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16D9-8C9F-5341-A622-9C069B9440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238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EC48D9C-633D-8A4D-BB15-030F7CE48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8CDCCCF-E0A6-CF46-AD01-A442766D1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D7D4AB9-0024-4748-A430-EC3C37500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EBAA9-6F2D-1741-B380-8BC1CF18D84D}" type="datetimeFigureOut">
              <a:rPr lang="sv-SE" smtClean="0"/>
              <a:t>2020-09-15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723964D-7057-774F-A8AD-BAFCB0F75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1731D1-4918-3843-BAAB-5DEC310B6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316D9-8C9F-5341-A622-9C069B9440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8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536" y="-103801"/>
            <a:ext cx="12376536" cy="6961800"/>
          </a:xfrm>
        </p:spPr>
      </p:pic>
    </p:spTree>
    <p:extLst>
      <p:ext uri="{BB962C8B-B14F-4D97-AF65-F5344CB8AC3E}">
        <p14:creationId xmlns:p14="http://schemas.microsoft.com/office/powerpoint/2010/main" val="185756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00F4772-C46E-6E46-AD2A-ADB008F2D926}"/>
              </a:ext>
            </a:extLst>
          </p:cNvPr>
          <p:cNvSpPr/>
          <p:nvPr/>
        </p:nvSpPr>
        <p:spPr>
          <a:xfrm>
            <a:off x="939451" y="338698"/>
            <a:ext cx="1063459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222222"/>
                </a:solidFill>
              </a:rPr>
              <a:t/>
            </a:r>
            <a:br>
              <a:rPr lang="sv-SE" sz="2400" dirty="0">
                <a:solidFill>
                  <a:srgbClr val="222222"/>
                </a:solidFill>
              </a:rPr>
            </a:br>
            <a:r>
              <a:rPr lang="sv-SE" sz="2400" dirty="0">
                <a:solidFill>
                  <a:srgbClr val="222222"/>
                </a:solidFill>
              </a:rPr>
              <a:t>13.00 - 13.05  Moderator Sofia Lindstrand informerar </a:t>
            </a:r>
          </a:p>
          <a:p>
            <a:r>
              <a:rPr lang="sv-SE" sz="2400" dirty="0">
                <a:solidFill>
                  <a:srgbClr val="222222"/>
                </a:solidFill>
              </a:rPr>
              <a:t>13.05 – 13.10 Välkommen. Svenska Läkaresällskapets (SLS) ordförande Tobias Alfvén</a:t>
            </a:r>
            <a:br>
              <a:rPr lang="sv-SE" sz="2400" dirty="0">
                <a:solidFill>
                  <a:srgbClr val="222222"/>
                </a:solidFill>
              </a:rPr>
            </a:br>
            <a:r>
              <a:rPr lang="sv-SE" sz="2400" dirty="0">
                <a:solidFill>
                  <a:srgbClr val="222222"/>
                </a:solidFill>
              </a:rPr>
              <a:t>13.10 - 13.15 Presentation av projektet, arbetsgruppen och experter. </a:t>
            </a:r>
          </a:p>
          <a:p>
            <a:r>
              <a:rPr lang="sv-SE" sz="2400" dirty="0" err="1">
                <a:solidFill>
                  <a:srgbClr val="222222"/>
                </a:solidFill>
              </a:rPr>
              <a:t>Prof</a:t>
            </a:r>
            <a:r>
              <a:rPr lang="sv-SE" sz="2400" dirty="0">
                <a:solidFill>
                  <a:srgbClr val="222222"/>
                </a:solidFill>
              </a:rPr>
              <a:t> Bo Runeson, SLS</a:t>
            </a:r>
            <a:br>
              <a:rPr lang="sv-SE" sz="2400" dirty="0">
                <a:solidFill>
                  <a:srgbClr val="222222"/>
                </a:solidFill>
              </a:rPr>
            </a:br>
            <a:r>
              <a:rPr lang="sv-SE" sz="2400" dirty="0">
                <a:solidFill>
                  <a:srgbClr val="222222"/>
                </a:solidFill>
              </a:rPr>
              <a:t>13.15 - 14.00 Konkreta och genomförbara hälsofrämjande interventioner för unga. Docent Josef </a:t>
            </a:r>
            <a:r>
              <a:rPr lang="sv-SE" sz="2400" dirty="0" err="1">
                <a:solidFill>
                  <a:srgbClr val="222222"/>
                </a:solidFill>
              </a:rPr>
              <a:t>Milerad</a:t>
            </a:r>
            <a:r>
              <a:rPr lang="sv-SE" sz="2400" dirty="0">
                <a:solidFill>
                  <a:srgbClr val="222222"/>
                </a:solidFill>
              </a:rPr>
              <a:t>, </a:t>
            </a:r>
            <a:r>
              <a:rPr lang="sv-SE" sz="2400" dirty="0" err="1">
                <a:solidFill>
                  <a:srgbClr val="222222"/>
                </a:solidFill>
              </a:rPr>
              <a:t>ordf</a:t>
            </a:r>
            <a:r>
              <a:rPr lang="sv-SE" sz="2400" dirty="0">
                <a:solidFill>
                  <a:srgbClr val="222222"/>
                </a:solidFill>
              </a:rPr>
              <a:t> Skolläkarföreningen</a:t>
            </a:r>
            <a:br>
              <a:rPr lang="sv-SE" sz="2400" dirty="0">
                <a:solidFill>
                  <a:srgbClr val="222222"/>
                </a:solidFill>
              </a:rPr>
            </a:br>
            <a:r>
              <a:rPr lang="sv-SE" sz="2400" dirty="0">
                <a:solidFill>
                  <a:srgbClr val="222222"/>
                </a:solidFill>
              </a:rPr>
              <a:t>14.00 - 14.30 SKR kraftsamling för psykisk hälsa. </a:t>
            </a:r>
          </a:p>
          <a:p>
            <a:r>
              <a:rPr lang="sv-SE" sz="2400" dirty="0">
                <a:solidFill>
                  <a:srgbClr val="222222"/>
                </a:solidFill>
              </a:rPr>
              <a:t>Nationell psykiatrisamordnare Ing-Marie Wieselgren</a:t>
            </a:r>
            <a:br>
              <a:rPr lang="sv-SE" sz="2400" dirty="0">
                <a:solidFill>
                  <a:srgbClr val="222222"/>
                </a:solidFill>
              </a:rPr>
            </a:br>
            <a:r>
              <a:rPr lang="sv-SE" sz="2400" dirty="0">
                <a:solidFill>
                  <a:srgbClr val="222222"/>
                </a:solidFill>
              </a:rPr>
              <a:t>14.30 - 15.00 Måluppfyllelse och ungas psykiska hälsa. </a:t>
            </a:r>
          </a:p>
          <a:p>
            <a:r>
              <a:rPr lang="sv-SE" sz="2400" dirty="0">
                <a:solidFill>
                  <a:srgbClr val="222222"/>
                </a:solidFill>
              </a:rPr>
              <a:t>Enhetschef Anders </a:t>
            </a:r>
            <a:r>
              <a:rPr lang="sv-SE" sz="2400" dirty="0" err="1">
                <a:solidFill>
                  <a:srgbClr val="222222"/>
                </a:solidFill>
              </a:rPr>
              <a:t>Duvkär</a:t>
            </a:r>
            <a:r>
              <a:rPr lang="sv-SE" sz="2400" dirty="0">
                <a:solidFill>
                  <a:srgbClr val="222222"/>
                </a:solidFill>
              </a:rPr>
              <a:t>,  Skolverket</a:t>
            </a:r>
            <a:br>
              <a:rPr lang="sv-SE" sz="2400" dirty="0">
                <a:solidFill>
                  <a:srgbClr val="222222"/>
                </a:solidFill>
              </a:rPr>
            </a:br>
            <a:r>
              <a:rPr lang="sv-SE" sz="2400" dirty="0">
                <a:solidFill>
                  <a:srgbClr val="222222"/>
                </a:solidFill>
              </a:rPr>
              <a:t>15.00 - 15.15 Slutord och kort diskussion</a:t>
            </a:r>
            <a:br>
              <a:rPr lang="sv-SE" sz="2400" dirty="0">
                <a:solidFill>
                  <a:srgbClr val="222222"/>
                </a:solidFill>
              </a:rPr>
            </a:br>
            <a:endParaRPr lang="sv-SE" sz="2400" dirty="0">
              <a:solidFill>
                <a:srgbClr val="222222"/>
              </a:solidFill>
            </a:endParaRPr>
          </a:p>
          <a:p>
            <a:r>
              <a:rPr lang="sv-SE" sz="2400" dirty="0">
                <a:solidFill>
                  <a:srgbClr val="222222"/>
                </a:solidFill>
              </a:rPr>
              <a:t>Moderator </a:t>
            </a:r>
            <a:br>
              <a:rPr lang="sv-SE" sz="2400" dirty="0">
                <a:solidFill>
                  <a:srgbClr val="222222"/>
                </a:solidFill>
              </a:rPr>
            </a:br>
            <a:r>
              <a:rPr lang="sv-SE" sz="2400" dirty="0">
                <a:solidFill>
                  <a:srgbClr val="222222"/>
                </a:solidFill>
              </a:rPr>
              <a:t>Sofia Lindstrand, ST-läkare i socialmedicin, Specialistläkare i barn- och ungdomspsykiatri</a:t>
            </a:r>
            <a:endParaRPr lang="sv-SE" sz="2400" b="0" i="0" u="none" strike="noStrike" dirty="0">
              <a:solidFill>
                <a:srgbClr val="222222"/>
              </a:solidFill>
              <a:effectLst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DD7A2E-C6CB-7040-AF1E-10B81D607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07" y="5775820"/>
            <a:ext cx="1809136" cy="72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1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4B8197-D14A-0046-9CDF-1F02D899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365125"/>
            <a:ext cx="10526486" cy="483961"/>
          </a:xfrm>
        </p:spPr>
        <p:txBody>
          <a:bodyPr>
            <a:noAutofit/>
          </a:bodyPr>
          <a:lstStyle/>
          <a:p>
            <a:r>
              <a:rPr lang="sv-SE" sz="3200" dirty="0">
                <a:solidFill>
                  <a:srgbClr val="FF9900"/>
                </a:solidFill>
              </a:rPr>
              <a:t>Folkhälsomyndigheten 2018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3E5BE569-6580-6445-9B70-F3F7EE8E34C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1841" y="1153886"/>
            <a:ext cx="9144000" cy="5377543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07" y="5775820"/>
            <a:ext cx="1809136" cy="72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3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7F3876-22C9-B945-8612-9604C8117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>
                <a:solidFill>
                  <a:srgbClr val="FF9900"/>
                </a:solidFill>
              </a:rPr>
              <a:t>Kontakt med BUP, förskrivning av antidepressiva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A12098-68F4-454B-912E-D2B8A3A5A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9514" cy="4351338"/>
          </a:xfrm>
        </p:spPr>
        <p:txBody>
          <a:bodyPr/>
          <a:lstStyle/>
          <a:p>
            <a:r>
              <a:rPr lang="sv-SE" dirty="0"/>
              <a:t>I rapporten Psykiatrin i siffror. Barn och ungdomspsykiatri (SKR 2018) har 5,5 % av befolkningen 0 – 17 år haft kontakt med specialiserad öppen- eller slutenvård under ett kalenderår, dvs att var 20:e barn varit aktuell inom BUP </a:t>
            </a:r>
          </a:p>
          <a:p>
            <a:endParaRPr lang="sv-SE" dirty="0"/>
          </a:p>
          <a:p>
            <a:r>
              <a:rPr lang="sv-SE" dirty="0"/>
              <a:t>Förskrivningen av antidepressiva läkemedel fortsatte att öka under 2018 (SoS 2019). Andel flickor i åldern 10–14 år som fått antidepressivt läkemedel ökade med nästan 60 % mellan 2014 och 2018. För pojkar i samma ålder var ökningen drygt 40 %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07" y="5775820"/>
            <a:ext cx="1809136" cy="72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6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E872355-CBF7-B94F-A2FF-F1531C68C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9900"/>
                </a:solidFill>
              </a:rPr>
              <a:t>Arbetsgrupp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5A06B71-2C5A-154B-8A77-9A5883431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2715"/>
            <a:ext cx="10515600" cy="4614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Josef </a:t>
            </a:r>
            <a:r>
              <a:rPr lang="sv-SE" dirty="0" err="1"/>
              <a:t>Milerad</a:t>
            </a:r>
            <a:r>
              <a:rPr lang="sv-SE" dirty="0"/>
              <a:t>			</a:t>
            </a:r>
            <a:r>
              <a:rPr lang="sv-SE" dirty="0" err="1"/>
              <a:t>Ordf</a:t>
            </a:r>
            <a:r>
              <a:rPr lang="sv-SE" dirty="0"/>
              <a:t> skolläkarföreningen, docent</a:t>
            </a:r>
          </a:p>
          <a:p>
            <a:pPr marL="0" indent="0">
              <a:buNone/>
            </a:pPr>
            <a:r>
              <a:rPr lang="sv-SE" dirty="0" err="1"/>
              <a:t>Margretha</a:t>
            </a:r>
            <a:r>
              <a:rPr lang="sv-SE" dirty="0"/>
              <a:t> Leissner		Skolläkare</a:t>
            </a:r>
          </a:p>
          <a:p>
            <a:pPr marL="0" indent="0">
              <a:buNone/>
            </a:pPr>
            <a:r>
              <a:rPr lang="sv-SE" dirty="0"/>
              <a:t>Maria </a:t>
            </a:r>
            <a:r>
              <a:rPr lang="sv-SE" dirty="0" err="1"/>
              <a:t>Unenge</a:t>
            </a:r>
            <a:r>
              <a:rPr lang="sv-SE" dirty="0"/>
              <a:t> </a:t>
            </a:r>
            <a:r>
              <a:rPr lang="sv-SE" dirty="0" err="1"/>
              <a:t>Hallerbäck</a:t>
            </a:r>
            <a:r>
              <a:rPr lang="sv-SE" dirty="0"/>
              <a:t>		Med dr, vet </a:t>
            </a:r>
            <a:r>
              <a:rPr lang="sv-SE" dirty="0" err="1"/>
              <a:t>sekr</a:t>
            </a:r>
            <a:r>
              <a:rPr lang="sv-SE" dirty="0"/>
              <a:t> barnpsykiatriska fören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dirty="0"/>
              <a:t>Ylva Norlander			Barnläkare, </a:t>
            </a:r>
            <a:r>
              <a:rPr lang="sv-SE" dirty="0" err="1"/>
              <a:t>fackl</a:t>
            </a:r>
            <a:r>
              <a:rPr lang="sv-SE" dirty="0"/>
              <a:t> </a:t>
            </a:r>
            <a:r>
              <a:rPr lang="sv-SE" dirty="0" err="1"/>
              <a:t>sekr</a:t>
            </a:r>
            <a:r>
              <a:rPr lang="sv-SE" dirty="0"/>
              <a:t> barnläkarfören</a:t>
            </a:r>
            <a:br>
              <a:rPr lang="sv-SE" dirty="0"/>
            </a:br>
            <a:r>
              <a:rPr lang="sv-SE" dirty="0"/>
              <a:t>Elisabeth </a:t>
            </a:r>
            <a:r>
              <a:rPr lang="sv-SE" dirty="0" err="1"/>
              <a:t>Fernell</a:t>
            </a:r>
            <a:r>
              <a:rPr lang="sv-SE" dirty="0"/>
              <a:t>			Barnläkare, </a:t>
            </a:r>
            <a:r>
              <a:rPr lang="sv-SE" dirty="0" err="1"/>
              <a:t>prof</a:t>
            </a:r>
            <a:r>
              <a:rPr lang="sv-SE" dirty="0"/>
              <a:t> Gillbergcentrum</a:t>
            </a:r>
          </a:p>
          <a:p>
            <a:pPr marL="0" indent="0">
              <a:buNone/>
            </a:pPr>
            <a:r>
              <a:rPr lang="sv-SE" dirty="0" err="1"/>
              <a:t>Heika</a:t>
            </a:r>
            <a:r>
              <a:rPr lang="sv-SE" dirty="0"/>
              <a:t> Widengren			Skolläkare, vet </a:t>
            </a:r>
            <a:r>
              <a:rPr lang="sv-SE" dirty="0" err="1"/>
              <a:t>sekr</a:t>
            </a:r>
            <a:r>
              <a:rPr lang="sv-SE" dirty="0"/>
              <a:t> skolläkarfören</a:t>
            </a:r>
          </a:p>
          <a:p>
            <a:pPr marL="0" indent="0">
              <a:buNone/>
            </a:pPr>
            <a:r>
              <a:rPr lang="sv-SE" dirty="0"/>
              <a:t>Lars </a:t>
            </a:r>
            <a:r>
              <a:rPr lang="sv-SE" dirty="0" err="1"/>
              <a:t>Cernerud</a:t>
            </a:r>
            <a:r>
              <a:rPr lang="sv-SE" dirty="0"/>
              <a:t>			Skolläkare, docent</a:t>
            </a:r>
          </a:p>
          <a:p>
            <a:pPr marL="0" indent="0">
              <a:buNone/>
            </a:pPr>
            <a:r>
              <a:rPr lang="sv-SE" dirty="0"/>
              <a:t>Laura Korhonen			</a:t>
            </a:r>
            <a:r>
              <a:rPr lang="sv-SE" dirty="0" err="1"/>
              <a:t>Prof</a:t>
            </a:r>
            <a:r>
              <a:rPr lang="sv-SE" dirty="0"/>
              <a:t> i barnpsykiatri</a:t>
            </a:r>
          </a:p>
          <a:p>
            <a:pPr marL="0" indent="0">
              <a:buNone/>
            </a:pPr>
            <a:r>
              <a:rPr lang="sv-SE" dirty="0"/>
              <a:t>Bo Runeson				SLS nämnd, </a:t>
            </a:r>
            <a:r>
              <a:rPr lang="sv-SE" dirty="0" err="1"/>
              <a:t>prof</a:t>
            </a:r>
            <a:r>
              <a:rPr lang="sv-SE" dirty="0"/>
              <a:t> i psykiatri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07" y="5750768"/>
            <a:ext cx="1809136" cy="72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3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B81B991-BA55-F342-8383-D1BE4772E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FF9900"/>
                </a:solidFill>
              </a:rPr>
              <a:t>Experter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5EF6D07-374B-8342-BE75-005C57C6F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4"/>
            <a:ext cx="10515600" cy="46792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/>
              <a:t>Eva Andersson				Vet </a:t>
            </a:r>
            <a:r>
              <a:rPr lang="sv-SE" dirty="0" err="1"/>
              <a:t>sekr</a:t>
            </a:r>
            <a:r>
              <a:rPr lang="sv-SE" dirty="0"/>
              <a:t> i SFAIM, docent</a:t>
            </a:r>
          </a:p>
          <a:p>
            <a:pPr marL="0" indent="0">
              <a:buNone/>
            </a:pPr>
            <a:r>
              <a:rPr lang="sv-SE" dirty="0"/>
              <a:t>Sissela Bergman Nutley		Med dr i kognitiv neurovetenskap</a:t>
            </a:r>
          </a:p>
          <a:p>
            <a:pPr marL="0" indent="0">
              <a:buNone/>
            </a:pPr>
            <a:r>
              <a:rPr lang="sv-SE" dirty="0"/>
              <a:t>Anna </a:t>
            </a:r>
            <a:r>
              <a:rPr lang="sv-SE" dirty="0" err="1"/>
              <a:t>Sarkadi</a:t>
            </a:r>
            <a:r>
              <a:rPr lang="sv-SE" dirty="0"/>
              <a:t>				</a:t>
            </a:r>
            <a:r>
              <a:rPr lang="sv-SE" dirty="0" err="1"/>
              <a:t>Prof</a:t>
            </a:r>
            <a:r>
              <a:rPr lang="sv-SE" dirty="0"/>
              <a:t> i socialmedicin</a:t>
            </a:r>
          </a:p>
          <a:p>
            <a:pPr marL="0" indent="0">
              <a:buNone/>
            </a:pPr>
            <a:r>
              <a:rPr lang="sv-SE" dirty="0"/>
              <a:t>Charlotte Nylander			Med dr, </a:t>
            </a:r>
            <a:r>
              <a:rPr lang="sv-SE" dirty="0" err="1"/>
              <a:t>ordf</a:t>
            </a:r>
            <a:r>
              <a:rPr lang="sv-SE" dirty="0"/>
              <a:t> i fören för ungdomsmedicin</a:t>
            </a:r>
          </a:p>
          <a:p>
            <a:pPr marL="0" indent="0">
              <a:buNone/>
            </a:pPr>
            <a:r>
              <a:rPr lang="sv-SE" dirty="0"/>
              <a:t>Christoffer Gillberg			</a:t>
            </a:r>
            <a:r>
              <a:rPr lang="sv-SE" dirty="0" err="1"/>
              <a:t>Prof</a:t>
            </a:r>
            <a:r>
              <a:rPr lang="sv-SE" dirty="0"/>
              <a:t> i barn- och ungdomspsykiatri</a:t>
            </a:r>
          </a:p>
          <a:p>
            <a:pPr marL="0" indent="0">
              <a:buNone/>
            </a:pPr>
            <a:r>
              <a:rPr lang="sv-SE" dirty="0"/>
              <a:t>Magnus Karlsson			</a:t>
            </a:r>
            <a:r>
              <a:rPr lang="sv-SE" dirty="0" err="1"/>
              <a:t>Prof</a:t>
            </a:r>
            <a:r>
              <a:rPr lang="sv-SE" dirty="0"/>
              <a:t> i ortopedi</a:t>
            </a:r>
          </a:p>
          <a:p>
            <a:pPr marL="0" indent="0">
              <a:buNone/>
            </a:pPr>
            <a:r>
              <a:rPr lang="sv-SE" dirty="0"/>
              <a:t>Hugo Lagercrantz			</a:t>
            </a:r>
            <a:r>
              <a:rPr lang="sv-SE" dirty="0" err="1"/>
              <a:t>Prof</a:t>
            </a:r>
            <a:r>
              <a:rPr lang="sv-SE" dirty="0"/>
              <a:t> i pediatrik</a:t>
            </a:r>
          </a:p>
          <a:p>
            <a:pPr marL="0" indent="0">
              <a:buNone/>
            </a:pPr>
            <a:r>
              <a:rPr lang="sv-SE" dirty="0"/>
              <a:t>Per Brolin				Tidigare </a:t>
            </a:r>
            <a:r>
              <a:rPr lang="sv-SE" dirty="0" err="1"/>
              <a:t>ordf</a:t>
            </a:r>
            <a:r>
              <a:rPr lang="sv-SE" dirty="0"/>
              <a:t> i barnläkarfören</a:t>
            </a:r>
          </a:p>
          <a:p>
            <a:pPr marL="0" indent="0">
              <a:buNone/>
            </a:pPr>
            <a:r>
              <a:rPr lang="sv-SE" dirty="0"/>
              <a:t>Danuta </a:t>
            </a:r>
            <a:r>
              <a:rPr lang="sv-SE" dirty="0" err="1"/>
              <a:t>Wasserman</a:t>
            </a:r>
            <a:r>
              <a:rPr lang="sv-SE" dirty="0"/>
              <a:t>			</a:t>
            </a:r>
            <a:r>
              <a:rPr lang="sv-SE" dirty="0" err="1"/>
              <a:t>Prof</a:t>
            </a:r>
            <a:r>
              <a:rPr lang="sv-SE" dirty="0"/>
              <a:t> vid NASP</a:t>
            </a:r>
          </a:p>
          <a:p>
            <a:pPr marL="0" indent="0">
              <a:buNone/>
            </a:pPr>
            <a:r>
              <a:rPr lang="sv-SE" dirty="0" err="1"/>
              <a:t>Görgy</a:t>
            </a:r>
            <a:r>
              <a:rPr lang="sv-SE" dirty="0"/>
              <a:t> </a:t>
            </a:r>
            <a:r>
              <a:rPr lang="sv-SE" dirty="0" err="1"/>
              <a:t>Hadlaczky</a:t>
            </a:r>
            <a:r>
              <a:rPr lang="sv-SE" dirty="0"/>
              <a:t> 			Föreståndare vid NASP			</a:t>
            </a:r>
          </a:p>
          <a:p>
            <a:pPr marL="0" indent="0">
              <a:buNone/>
            </a:pPr>
            <a:r>
              <a:rPr lang="sv-SE" dirty="0"/>
              <a:t>Sara Lundqvist				</a:t>
            </a:r>
            <a:r>
              <a:rPr lang="sv-SE" dirty="0" err="1"/>
              <a:t>Ordf</a:t>
            </a:r>
            <a:r>
              <a:rPr lang="sv-SE" dirty="0"/>
              <a:t> barnpsykiatriska fören</a:t>
            </a:r>
          </a:p>
          <a:p>
            <a:pPr marL="0" indent="0">
              <a:buNone/>
            </a:pPr>
            <a:r>
              <a:rPr lang="sv-SE" dirty="0"/>
              <a:t>Lise-Lotte Risö Bergerlind		Chef Kunskapsstöd för psykisk hälsa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07" y="5775820"/>
            <a:ext cx="1809136" cy="72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89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425</Words>
  <Application>Microsoft Office PowerPoint</Application>
  <PresentationFormat>Bredbild</PresentationFormat>
  <Paragraphs>42</Paragraphs>
  <Slides>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Folkhälsomyndigheten 2018</vt:lpstr>
      <vt:lpstr>Kontakt med BUP, förskrivning av antidepressiva</vt:lpstr>
      <vt:lpstr>Arbetsgrupp</vt:lpstr>
      <vt:lpstr>Experter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Bo Runeson</dc:creator>
  <cp:lastModifiedBy>Lindstrand Sofia</cp:lastModifiedBy>
  <cp:revision>26</cp:revision>
  <dcterms:created xsi:type="dcterms:W3CDTF">2020-08-23T07:05:54Z</dcterms:created>
  <dcterms:modified xsi:type="dcterms:W3CDTF">2020-09-15T10:51:05Z</dcterms:modified>
</cp:coreProperties>
</file>