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9" r:id="rId2"/>
    <p:sldId id="320" r:id="rId3"/>
    <p:sldId id="321" r:id="rId4"/>
    <p:sldId id="314" r:id="rId5"/>
    <p:sldId id="309" r:id="rId6"/>
    <p:sldId id="311" r:id="rId7"/>
    <p:sldId id="324" r:id="rId8"/>
    <p:sldId id="316" r:id="rId9"/>
    <p:sldId id="312" r:id="rId10"/>
    <p:sldId id="306" r:id="rId11"/>
    <p:sldId id="297" r:id="rId12"/>
    <p:sldId id="298" r:id="rId13"/>
    <p:sldId id="307" r:id="rId14"/>
    <p:sldId id="310" r:id="rId15"/>
    <p:sldId id="323" r:id="rId16"/>
    <p:sldId id="308" r:id="rId1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8476" autoAdjust="0"/>
  </p:normalViewPr>
  <p:slideViewPr>
    <p:cSldViewPr>
      <p:cViewPr varScale="1">
        <p:scale>
          <a:sx n="76" d="100"/>
          <a:sy n="76" d="100"/>
        </p:scale>
        <p:origin x="164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C4FF7-C068-47E4-8D9D-F05C6470F319}" type="datetimeFigureOut">
              <a:rPr lang="sv-SE" smtClean="0"/>
              <a:t>2018-01-25</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41C52-F7B6-4F37-8881-00B10EE99F9C}" type="slidenum">
              <a:rPr lang="sv-SE" smtClean="0"/>
              <a:t>‹#›</a:t>
            </a:fld>
            <a:endParaRPr lang="sv-SE"/>
          </a:p>
        </p:txBody>
      </p:sp>
    </p:spTree>
    <p:extLst>
      <p:ext uri="{BB962C8B-B14F-4D97-AF65-F5344CB8AC3E}">
        <p14:creationId xmlns:p14="http://schemas.microsoft.com/office/powerpoint/2010/main" val="426847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83FE201-2AAB-4D16-93B1-74F67F6D1A93}" type="slidenum">
              <a:rPr lang="sv-SE" smtClean="0"/>
              <a:t>4</a:t>
            </a:fld>
            <a:endParaRPr lang="sv-SE"/>
          </a:p>
        </p:txBody>
      </p:sp>
    </p:spTree>
    <p:extLst>
      <p:ext uri="{BB962C8B-B14F-4D97-AF65-F5344CB8AC3E}">
        <p14:creationId xmlns:p14="http://schemas.microsoft.com/office/powerpoint/2010/main" val="153208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1D41C52-F7B6-4F37-8881-00B10EE99F9C}" type="slidenum">
              <a:rPr lang="sv-SE" smtClean="0"/>
              <a:t>16</a:t>
            </a:fld>
            <a:endParaRPr lang="sv-SE"/>
          </a:p>
        </p:txBody>
      </p:sp>
    </p:spTree>
    <p:extLst>
      <p:ext uri="{BB962C8B-B14F-4D97-AF65-F5344CB8AC3E}">
        <p14:creationId xmlns:p14="http://schemas.microsoft.com/office/powerpoint/2010/main" val="121811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1D41C52-F7B6-4F37-8881-00B10EE99F9C}" type="slidenum">
              <a:rPr lang="sv-SE" smtClean="0"/>
              <a:t>5</a:t>
            </a:fld>
            <a:endParaRPr lang="sv-SE"/>
          </a:p>
        </p:txBody>
      </p:sp>
    </p:spTree>
    <p:extLst>
      <p:ext uri="{BB962C8B-B14F-4D97-AF65-F5344CB8AC3E}">
        <p14:creationId xmlns:p14="http://schemas.microsoft.com/office/powerpoint/2010/main" val="112385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83FE201-2AAB-4D16-93B1-74F67F6D1A93}" type="slidenum">
              <a:rPr lang="sv-SE" smtClean="0"/>
              <a:t>6</a:t>
            </a:fld>
            <a:endParaRPr lang="sv-SE"/>
          </a:p>
        </p:txBody>
      </p:sp>
    </p:spTree>
    <p:extLst>
      <p:ext uri="{BB962C8B-B14F-4D97-AF65-F5344CB8AC3E}">
        <p14:creationId xmlns:p14="http://schemas.microsoft.com/office/powerpoint/2010/main" val="147263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1D41C52-F7B6-4F37-8881-00B10EE99F9C}" type="slidenum">
              <a:rPr lang="sv-SE" smtClean="0"/>
              <a:t>7</a:t>
            </a:fld>
            <a:endParaRPr lang="sv-SE"/>
          </a:p>
        </p:txBody>
      </p:sp>
    </p:spTree>
    <p:extLst>
      <p:ext uri="{BB962C8B-B14F-4D97-AF65-F5344CB8AC3E}">
        <p14:creationId xmlns:p14="http://schemas.microsoft.com/office/powerpoint/2010/main" val="205212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tredje alternativet är det som nämnden fastnat för. Är det bästa. Sektionerna är basen och utgångspunkten. Ska beskriva detta men </a:t>
            </a:r>
            <a:r>
              <a:rPr lang="sv-SE"/>
              <a:t>först nämna… </a:t>
            </a:r>
            <a:endParaRPr lang="sv-SE" dirty="0"/>
          </a:p>
        </p:txBody>
      </p:sp>
      <p:sp>
        <p:nvSpPr>
          <p:cNvPr id="4" name="Platshållare för bildnummer 3"/>
          <p:cNvSpPr>
            <a:spLocks noGrp="1"/>
          </p:cNvSpPr>
          <p:nvPr>
            <p:ph type="sldNum" sz="quarter" idx="10"/>
          </p:nvPr>
        </p:nvSpPr>
        <p:spPr/>
        <p:txBody>
          <a:bodyPr/>
          <a:lstStyle/>
          <a:p>
            <a:fld id="{D1D41C52-F7B6-4F37-8881-00B10EE99F9C}" type="slidenum">
              <a:rPr lang="sv-SE" smtClean="0"/>
              <a:t>8</a:t>
            </a:fld>
            <a:endParaRPr lang="sv-SE"/>
          </a:p>
        </p:txBody>
      </p:sp>
    </p:spTree>
    <p:extLst>
      <p:ext uri="{BB962C8B-B14F-4D97-AF65-F5344CB8AC3E}">
        <p14:creationId xmlns:p14="http://schemas.microsoft.com/office/powerpoint/2010/main" val="381363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83FE201-2AAB-4D16-93B1-74F67F6D1A93}" type="slidenum">
              <a:rPr lang="sv-SE" smtClean="0"/>
              <a:t>9</a:t>
            </a:fld>
            <a:endParaRPr lang="sv-SE"/>
          </a:p>
        </p:txBody>
      </p:sp>
    </p:spTree>
    <p:extLst>
      <p:ext uri="{BB962C8B-B14F-4D97-AF65-F5344CB8AC3E}">
        <p14:creationId xmlns:p14="http://schemas.microsoft.com/office/powerpoint/2010/main" val="335059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1D41C52-F7B6-4F37-8881-00B10EE99F9C}" type="slidenum">
              <a:rPr lang="sv-SE" smtClean="0"/>
              <a:t>10</a:t>
            </a:fld>
            <a:endParaRPr lang="sv-SE"/>
          </a:p>
        </p:txBody>
      </p:sp>
    </p:spTree>
    <p:extLst>
      <p:ext uri="{BB962C8B-B14F-4D97-AF65-F5344CB8AC3E}">
        <p14:creationId xmlns:p14="http://schemas.microsoft.com/office/powerpoint/2010/main" val="101301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1D41C52-F7B6-4F37-8881-00B10EE99F9C}" type="slidenum">
              <a:rPr lang="sv-SE" smtClean="0"/>
              <a:t>13</a:t>
            </a:fld>
            <a:endParaRPr lang="sv-SE"/>
          </a:p>
        </p:txBody>
      </p:sp>
    </p:spTree>
    <p:extLst>
      <p:ext uri="{BB962C8B-B14F-4D97-AF65-F5344CB8AC3E}">
        <p14:creationId xmlns:p14="http://schemas.microsoft.com/office/powerpoint/2010/main" val="356853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1D41C52-F7B6-4F37-8881-00B10EE99F9C}" type="slidenum">
              <a:rPr lang="sv-SE" smtClean="0"/>
              <a:t>14</a:t>
            </a:fld>
            <a:endParaRPr lang="sv-SE"/>
          </a:p>
        </p:txBody>
      </p:sp>
    </p:spTree>
    <p:extLst>
      <p:ext uri="{BB962C8B-B14F-4D97-AF65-F5344CB8AC3E}">
        <p14:creationId xmlns:p14="http://schemas.microsoft.com/office/powerpoint/2010/main" val="181802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5C91E76-CCF3-43EC-8A8E-9D9723D4C5AB}"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07F0370-4B5D-44F6-864E-E70E9B210314}" type="slidenum">
              <a:rPr lang="sv-SE" smtClean="0"/>
              <a:t>‹#›</a:t>
            </a:fld>
            <a:endParaRPr lang="sv-SE"/>
          </a:p>
        </p:txBody>
      </p:sp>
    </p:spTree>
    <p:extLst>
      <p:ext uri="{BB962C8B-B14F-4D97-AF65-F5344CB8AC3E}">
        <p14:creationId xmlns:p14="http://schemas.microsoft.com/office/powerpoint/2010/main" val="27328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5C91E76-CCF3-43EC-8A8E-9D9723D4C5AB}"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07F0370-4B5D-44F6-864E-E70E9B210314}" type="slidenum">
              <a:rPr lang="sv-SE" smtClean="0"/>
              <a:t>‹#›</a:t>
            </a:fld>
            <a:endParaRPr lang="sv-SE"/>
          </a:p>
        </p:txBody>
      </p:sp>
    </p:spTree>
    <p:extLst>
      <p:ext uri="{BB962C8B-B14F-4D97-AF65-F5344CB8AC3E}">
        <p14:creationId xmlns:p14="http://schemas.microsoft.com/office/powerpoint/2010/main" val="330974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5C91E76-CCF3-43EC-8A8E-9D9723D4C5AB}"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07F0370-4B5D-44F6-864E-E70E9B210314}" type="slidenum">
              <a:rPr lang="sv-SE" smtClean="0"/>
              <a:t>‹#›</a:t>
            </a:fld>
            <a:endParaRPr lang="sv-SE"/>
          </a:p>
        </p:txBody>
      </p:sp>
    </p:spTree>
    <p:extLst>
      <p:ext uri="{BB962C8B-B14F-4D97-AF65-F5344CB8AC3E}">
        <p14:creationId xmlns:p14="http://schemas.microsoft.com/office/powerpoint/2010/main" val="133668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5C91E76-CCF3-43EC-8A8E-9D9723D4C5AB}"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07F0370-4B5D-44F6-864E-E70E9B210314}" type="slidenum">
              <a:rPr lang="sv-SE" smtClean="0"/>
              <a:t>‹#›</a:t>
            </a:fld>
            <a:endParaRPr lang="sv-SE"/>
          </a:p>
        </p:txBody>
      </p:sp>
    </p:spTree>
    <p:extLst>
      <p:ext uri="{BB962C8B-B14F-4D97-AF65-F5344CB8AC3E}">
        <p14:creationId xmlns:p14="http://schemas.microsoft.com/office/powerpoint/2010/main" val="224566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5C91E76-CCF3-43EC-8A8E-9D9723D4C5AB}"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07F0370-4B5D-44F6-864E-E70E9B210314}" type="slidenum">
              <a:rPr lang="sv-SE" smtClean="0"/>
              <a:t>‹#›</a:t>
            </a:fld>
            <a:endParaRPr lang="sv-SE"/>
          </a:p>
        </p:txBody>
      </p:sp>
    </p:spTree>
    <p:extLst>
      <p:ext uri="{BB962C8B-B14F-4D97-AF65-F5344CB8AC3E}">
        <p14:creationId xmlns:p14="http://schemas.microsoft.com/office/powerpoint/2010/main" val="293092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5C91E76-CCF3-43EC-8A8E-9D9723D4C5AB}" type="datetimeFigureOut">
              <a:rPr lang="sv-SE" smtClean="0"/>
              <a:t>2018-01-25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07F0370-4B5D-44F6-864E-E70E9B210314}" type="slidenum">
              <a:rPr lang="sv-SE" smtClean="0"/>
              <a:t>‹#›</a:t>
            </a:fld>
            <a:endParaRPr lang="sv-SE"/>
          </a:p>
        </p:txBody>
      </p:sp>
    </p:spTree>
    <p:extLst>
      <p:ext uri="{BB962C8B-B14F-4D97-AF65-F5344CB8AC3E}">
        <p14:creationId xmlns:p14="http://schemas.microsoft.com/office/powerpoint/2010/main" val="244330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5C91E76-CCF3-43EC-8A8E-9D9723D4C5AB}" type="datetimeFigureOut">
              <a:rPr lang="sv-SE" smtClean="0"/>
              <a:t>2018-01-25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07F0370-4B5D-44F6-864E-E70E9B210314}" type="slidenum">
              <a:rPr lang="sv-SE" smtClean="0"/>
              <a:t>‹#›</a:t>
            </a:fld>
            <a:endParaRPr lang="sv-SE"/>
          </a:p>
        </p:txBody>
      </p:sp>
    </p:spTree>
    <p:extLst>
      <p:ext uri="{BB962C8B-B14F-4D97-AF65-F5344CB8AC3E}">
        <p14:creationId xmlns:p14="http://schemas.microsoft.com/office/powerpoint/2010/main" val="139898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5C91E76-CCF3-43EC-8A8E-9D9723D4C5AB}" type="datetimeFigureOut">
              <a:rPr lang="sv-SE" smtClean="0"/>
              <a:t>2018-01-25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07F0370-4B5D-44F6-864E-E70E9B210314}" type="slidenum">
              <a:rPr lang="sv-SE" smtClean="0"/>
              <a:t>‹#›</a:t>
            </a:fld>
            <a:endParaRPr lang="sv-SE"/>
          </a:p>
        </p:txBody>
      </p:sp>
    </p:spTree>
    <p:extLst>
      <p:ext uri="{BB962C8B-B14F-4D97-AF65-F5344CB8AC3E}">
        <p14:creationId xmlns:p14="http://schemas.microsoft.com/office/powerpoint/2010/main" val="97482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5C91E76-CCF3-43EC-8A8E-9D9723D4C5AB}" type="datetimeFigureOut">
              <a:rPr lang="sv-SE" smtClean="0"/>
              <a:t>2018-01-25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07F0370-4B5D-44F6-864E-E70E9B210314}" type="slidenum">
              <a:rPr lang="sv-SE" smtClean="0"/>
              <a:t>‹#›</a:t>
            </a:fld>
            <a:endParaRPr lang="sv-SE"/>
          </a:p>
        </p:txBody>
      </p:sp>
    </p:spTree>
    <p:extLst>
      <p:ext uri="{BB962C8B-B14F-4D97-AF65-F5344CB8AC3E}">
        <p14:creationId xmlns:p14="http://schemas.microsoft.com/office/powerpoint/2010/main" val="424751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5C91E76-CCF3-43EC-8A8E-9D9723D4C5AB}" type="datetimeFigureOut">
              <a:rPr lang="sv-SE" smtClean="0"/>
              <a:t>2018-01-25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07F0370-4B5D-44F6-864E-E70E9B210314}" type="slidenum">
              <a:rPr lang="sv-SE" smtClean="0"/>
              <a:t>‹#›</a:t>
            </a:fld>
            <a:endParaRPr lang="sv-SE"/>
          </a:p>
        </p:txBody>
      </p:sp>
    </p:spTree>
    <p:extLst>
      <p:ext uri="{BB962C8B-B14F-4D97-AF65-F5344CB8AC3E}">
        <p14:creationId xmlns:p14="http://schemas.microsoft.com/office/powerpoint/2010/main" val="285251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5C91E76-CCF3-43EC-8A8E-9D9723D4C5AB}" type="datetimeFigureOut">
              <a:rPr lang="sv-SE" smtClean="0"/>
              <a:t>2018-01-25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07F0370-4B5D-44F6-864E-E70E9B210314}" type="slidenum">
              <a:rPr lang="sv-SE" smtClean="0"/>
              <a:t>‹#›</a:t>
            </a:fld>
            <a:endParaRPr lang="sv-SE"/>
          </a:p>
        </p:txBody>
      </p:sp>
    </p:spTree>
    <p:extLst>
      <p:ext uri="{BB962C8B-B14F-4D97-AF65-F5344CB8AC3E}">
        <p14:creationId xmlns:p14="http://schemas.microsoft.com/office/powerpoint/2010/main" val="106839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91E76-CCF3-43EC-8A8E-9D9723D4C5AB}" type="datetimeFigureOut">
              <a:rPr lang="sv-SE" smtClean="0"/>
              <a:t>2018-01-25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F0370-4B5D-44F6-864E-E70E9B210314}" type="slidenum">
              <a:rPr lang="sv-SE" smtClean="0"/>
              <a:t>‹#›</a:t>
            </a:fld>
            <a:endParaRPr lang="sv-SE"/>
          </a:p>
        </p:txBody>
      </p:sp>
    </p:spTree>
    <p:extLst>
      <p:ext uri="{BB962C8B-B14F-4D97-AF65-F5344CB8AC3E}">
        <p14:creationId xmlns:p14="http://schemas.microsoft.com/office/powerpoint/2010/main" val="32091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mailto:eva.kenne@sls.se" TargetMode="External"/><Relationship Id="rId4" Type="http://schemas.openxmlformats.org/officeDocument/2006/relationships/hyperlink" Target="mailto:per.johansson@sls.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8"/>
            <a:ext cx="9144000" cy="6858000"/>
          </a:xfrm>
          <a:prstGeom prst="rect">
            <a:avLst/>
          </a:prstGeom>
        </p:spPr>
      </p:pic>
      <p:sp>
        <p:nvSpPr>
          <p:cNvPr id="2" name="Rubrik 1"/>
          <p:cNvSpPr>
            <a:spLocks noGrp="1"/>
          </p:cNvSpPr>
          <p:nvPr>
            <p:ph type="ctrTitle"/>
          </p:nvPr>
        </p:nvSpPr>
        <p:spPr>
          <a:xfrm>
            <a:off x="0" y="2564904"/>
            <a:ext cx="9144000" cy="1584176"/>
          </a:xfrm>
        </p:spPr>
        <p:txBody>
          <a:bodyPr>
            <a:normAutofit fontScale="90000"/>
          </a:bodyPr>
          <a:lstStyle/>
          <a:p>
            <a:r>
              <a:rPr lang="sv-SE" sz="4000" dirty="0"/>
              <a:t>Välkommen till en informationsträff </a:t>
            </a:r>
            <a:br>
              <a:rPr lang="sv-SE" sz="4000" dirty="0"/>
            </a:br>
            <a:r>
              <a:rPr lang="sv-SE" sz="4000" dirty="0"/>
              <a:t>om nytt förslag på medlemskap i </a:t>
            </a:r>
            <a:br>
              <a:rPr lang="sv-SE" sz="4000" dirty="0"/>
            </a:br>
            <a:r>
              <a:rPr lang="sv-SE" sz="4000" dirty="0"/>
              <a:t>Svenska Läkaresällskapet.</a:t>
            </a:r>
            <a:br>
              <a:rPr lang="sv-SE" sz="3200" dirty="0"/>
            </a:br>
            <a:br>
              <a:rPr lang="sv-SE" sz="2700" dirty="0"/>
            </a:br>
            <a:r>
              <a:rPr lang="sv-SE" sz="2700" b="1" dirty="0"/>
              <a:t>Medverkande </a:t>
            </a:r>
            <a:r>
              <a:rPr lang="sv-SE" sz="2700" dirty="0"/>
              <a:t>Stefan Lindgren, ordförande, Per Johansson, kanslichef </a:t>
            </a:r>
            <a:br>
              <a:rPr lang="sv-SE" sz="2700" dirty="0"/>
            </a:br>
            <a:r>
              <a:rPr lang="sv-SE" sz="2700" b="1" dirty="0"/>
              <a:t>Moderator</a:t>
            </a:r>
            <a:r>
              <a:rPr lang="sv-SE" sz="2700" dirty="0"/>
              <a:t> Gunilla Bolinder</a:t>
            </a:r>
            <a:br>
              <a:rPr lang="sv-SE" sz="3200" dirty="0"/>
            </a:br>
            <a:endParaRPr lang="sv-SE" sz="3200" dirty="0"/>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97152"/>
            <a:ext cx="9144000" cy="1775182"/>
          </a:xfrm>
          <a:prstGeom prst="rect">
            <a:avLst/>
          </a:prstGeom>
        </p:spPr>
      </p:pic>
    </p:spTree>
    <p:extLst>
      <p:ext uri="{BB962C8B-B14F-4D97-AF65-F5344CB8AC3E}">
        <p14:creationId xmlns:p14="http://schemas.microsoft.com/office/powerpoint/2010/main" val="145333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ruta 5"/>
          <p:cNvSpPr txBox="1"/>
          <p:nvPr/>
        </p:nvSpPr>
        <p:spPr>
          <a:xfrm>
            <a:off x="1043608" y="1196752"/>
            <a:ext cx="7416824" cy="1077218"/>
          </a:xfrm>
          <a:prstGeom prst="rect">
            <a:avLst/>
          </a:prstGeom>
          <a:noFill/>
        </p:spPr>
        <p:txBody>
          <a:bodyPr wrap="square" rtlCol="0">
            <a:spAutoFit/>
          </a:bodyPr>
          <a:lstStyle/>
          <a:p>
            <a:r>
              <a:rPr lang="sv-SE" sz="3200" b="1" dirty="0"/>
              <a:t>Medlems- sektionsfrågan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2" name="textruta 1">
            <a:extLst>
              <a:ext uri="{FF2B5EF4-FFF2-40B4-BE49-F238E27FC236}">
                <a16:creationId xmlns:a16="http://schemas.microsoft.com/office/drawing/2014/main" id="{5E7A5E61-74E7-4185-9CE2-83BF8AF98177}"/>
              </a:ext>
            </a:extLst>
          </p:cNvPr>
          <p:cNvSpPr txBox="1"/>
          <p:nvPr/>
        </p:nvSpPr>
        <p:spPr>
          <a:xfrm>
            <a:off x="1079612" y="1916832"/>
            <a:ext cx="6984776" cy="4329390"/>
          </a:xfrm>
          <a:prstGeom prst="rect">
            <a:avLst/>
          </a:prstGeom>
          <a:noFill/>
        </p:spPr>
        <p:txBody>
          <a:bodyPr wrap="square" rtlCol="0">
            <a:spAutoFit/>
          </a:bodyPr>
          <a:lstStyle/>
          <a:p>
            <a:pPr>
              <a:spcAft>
                <a:spcPts val="450"/>
              </a:spcAft>
            </a:pPr>
            <a:r>
              <a:rPr lang="sv-SE" sz="1600" b="1" dirty="0"/>
              <a:t>inriktningsförslaget </a:t>
            </a:r>
            <a:r>
              <a:rPr lang="sv-SE" sz="1600" dirty="0"/>
              <a:t>ska tydliggöra att det är sektionerna som utgör medlemsbasen i organisationen SLS – och att medlemskap i en sektion även innebär att man blir en del i moderföreningen SLS.  </a:t>
            </a:r>
          </a:p>
          <a:p>
            <a:pPr>
              <a:spcAft>
                <a:spcPts val="450"/>
              </a:spcAft>
            </a:pPr>
            <a:endParaRPr lang="sv-SE" sz="1600" b="1" dirty="0"/>
          </a:p>
          <a:p>
            <a:pPr>
              <a:spcAft>
                <a:spcPts val="450"/>
              </a:spcAft>
            </a:pPr>
            <a:r>
              <a:rPr lang="sv-SE" sz="1600" b="1" dirty="0"/>
              <a:t>I SLS stadgar ska det framgå </a:t>
            </a:r>
          </a:p>
          <a:p>
            <a:pPr marL="285750" indent="-285750">
              <a:spcAft>
                <a:spcPts val="450"/>
              </a:spcAft>
              <a:buFont typeface="Arial" panose="020B0604020202020204" pitchFamily="34" charset="0"/>
              <a:buChar char="•"/>
            </a:pPr>
            <a:r>
              <a:rPr lang="sv-SE" sz="1600" dirty="0"/>
              <a:t>Att sektioner är huvudsakliga medlemmar i SLS </a:t>
            </a:r>
          </a:p>
          <a:p>
            <a:pPr marL="285750" indent="-285750">
              <a:spcAft>
                <a:spcPts val="450"/>
              </a:spcAft>
              <a:buFont typeface="Arial" panose="020B0604020202020204" pitchFamily="34" charset="0"/>
              <a:buChar char="•"/>
            </a:pPr>
            <a:r>
              <a:rPr lang="sv-SE" sz="1600" dirty="0"/>
              <a:t>Att sektionerna ansluts till SLS med samtliga sina medlemmar. Läkare (och andra eventuella yrkesgrupper) med naturlig sektionstillhörighet är medlem i sektion och via sektionen del i SLS   </a:t>
            </a:r>
          </a:p>
          <a:p>
            <a:pPr marL="285750" indent="-285750">
              <a:spcAft>
                <a:spcPts val="450"/>
              </a:spcAft>
              <a:buFont typeface="Arial" panose="020B0604020202020204" pitchFamily="34" charset="0"/>
              <a:buChar char="•"/>
            </a:pPr>
            <a:r>
              <a:rPr lang="sv-SE" sz="1600" dirty="0"/>
              <a:t>Att sektioner ska betala årlig medlemsavgift till moderorganisationen SLS i relation till antalet sektionsmedlemmar som är läkare.  </a:t>
            </a:r>
          </a:p>
          <a:p>
            <a:pPr marL="285750" indent="-285750">
              <a:spcAft>
                <a:spcPts val="450"/>
              </a:spcAft>
              <a:buFont typeface="Arial" panose="020B0604020202020204" pitchFamily="34" charset="0"/>
              <a:buChar char="•"/>
            </a:pPr>
            <a:r>
              <a:rPr lang="sv-SE" sz="1600" dirty="0"/>
              <a:t>Att individuellt medlemskap i SLS är möjligt för läkare utan naturlig sektionstillhörighet samt andra yrkesgrupper som blir associerade medlemmar </a:t>
            </a:r>
          </a:p>
          <a:p>
            <a:pPr lvl="1">
              <a:spcAft>
                <a:spcPts val="450"/>
              </a:spcAft>
            </a:pPr>
            <a:endParaRPr lang="sv-SE" sz="1600" dirty="0"/>
          </a:p>
          <a:p>
            <a:endParaRPr lang="sv-SE" dirty="0"/>
          </a:p>
        </p:txBody>
      </p:sp>
    </p:spTree>
    <p:extLst>
      <p:ext uri="{BB962C8B-B14F-4D97-AF65-F5344CB8AC3E}">
        <p14:creationId xmlns:p14="http://schemas.microsoft.com/office/powerpoint/2010/main" val="190628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ruta 5"/>
          <p:cNvSpPr txBox="1"/>
          <p:nvPr/>
        </p:nvSpPr>
        <p:spPr>
          <a:xfrm>
            <a:off x="1043608" y="1196752"/>
            <a:ext cx="7416824" cy="1077218"/>
          </a:xfrm>
          <a:prstGeom prst="rect">
            <a:avLst/>
          </a:prstGeom>
          <a:noFill/>
        </p:spPr>
        <p:txBody>
          <a:bodyPr wrap="square" rtlCol="0">
            <a:spAutoFit/>
          </a:bodyPr>
          <a:lstStyle/>
          <a:p>
            <a:r>
              <a:rPr lang="sv-SE" sz="3200" b="1" dirty="0"/>
              <a:t>Medlems- sektionsfrågan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2" name="textruta 1">
            <a:extLst>
              <a:ext uri="{FF2B5EF4-FFF2-40B4-BE49-F238E27FC236}">
                <a16:creationId xmlns:a16="http://schemas.microsoft.com/office/drawing/2014/main" id="{5E7A5E61-74E7-4185-9CE2-83BF8AF98177}"/>
              </a:ext>
            </a:extLst>
          </p:cNvPr>
          <p:cNvSpPr txBox="1"/>
          <p:nvPr/>
        </p:nvSpPr>
        <p:spPr>
          <a:xfrm>
            <a:off x="1079612" y="2108810"/>
            <a:ext cx="6984776" cy="3034164"/>
          </a:xfrm>
          <a:prstGeom prst="rect">
            <a:avLst/>
          </a:prstGeom>
          <a:noFill/>
        </p:spPr>
        <p:txBody>
          <a:bodyPr wrap="square" rtlCol="0">
            <a:spAutoFit/>
          </a:bodyPr>
          <a:lstStyle/>
          <a:p>
            <a:pPr>
              <a:spcAft>
                <a:spcPts val="450"/>
              </a:spcAft>
            </a:pPr>
            <a:endParaRPr lang="sv-SE" sz="1600" dirty="0"/>
          </a:p>
          <a:p>
            <a:pPr>
              <a:spcAft>
                <a:spcPts val="450"/>
              </a:spcAft>
            </a:pPr>
            <a:r>
              <a:rPr lang="sv-SE" sz="1600" b="1" dirty="0"/>
              <a:t>Fördelar </a:t>
            </a:r>
            <a:r>
              <a:rPr lang="sv-SE" sz="1600" dirty="0"/>
              <a:t>med att sektionerna blir medlemmar i SLS (”alliansförening”) </a:t>
            </a:r>
          </a:p>
          <a:p>
            <a:pPr marL="285750" indent="-285750">
              <a:spcAft>
                <a:spcPts val="450"/>
              </a:spcAft>
              <a:buFont typeface="Arial" panose="020B0604020202020204" pitchFamily="34" charset="0"/>
              <a:buChar char="•"/>
            </a:pPr>
            <a:r>
              <a:rPr lang="sv-SE" sz="1600" dirty="0"/>
              <a:t>Stärkt demokrati – blir en naturlig logisk kedja (medlem-sektion-SLS) där inflytande i och finansiering till SLS hänger ihop </a:t>
            </a:r>
          </a:p>
          <a:p>
            <a:pPr marL="285750" indent="-285750">
              <a:spcAft>
                <a:spcPts val="450"/>
              </a:spcAft>
              <a:buFont typeface="Arial" panose="020B0604020202020204" pitchFamily="34" charset="0"/>
              <a:buChar char="•"/>
            </a:pPr>
            <a:r>
              <a:rPr lang="sv-SE" sz="1600" dirty="0"/>
              <a:t>Stärkt organisation – genom förändringen samlar SLS 69 (67) sektioner och upp till 30 000–40 000 läkare i sektionerna</a:t>
            </a:r>
          </a:p>
          <a:p>
            <a:pPr marL="285750" indent="-285750">
              <a:spcAft>
                <a:spcPts val="450"/>
              </a:spcAft>
              <a:buFont typeface="Arial" panose="020B0604020202020204" pitchFamily="34" charset="0"/>
              <a:buChar char="•"/>
            </a:pPr>
            <a:r>
              <a:rPr lang="sv-SE" sz="1600" dirty="0"/>
              <a:t>Tydliggör att SLS är till för sektionerna </a:t>
            </a:r>
          </a:p>
          <a:p>
            <a:pPr marL="285750" indent="-285750">
              <a:spcAft>
                <a:spcPts val="450"/>
              </a:spcAft>
              <a:buFont typeface="Arial" panose="020B0604020202020204" pitchFamily="34" charset="0"/>
              <a:buChar char="•"/>
            </a:pPr>
            <a:r>
              <a:rPr lang="sv-SE" sz="1600" dirty="0"/>
              <a:t>Bättre förutsättningar att driva sektionsövergripande projekt </a:t>
            </a:r>
          </a:p>
          <a:p>
            <a:pPr lvl="1">
              <a:spcAft>
                <a:spcPts val="450"/>
              </a:spcAft>
            </a:pPr>
            <a:endParaRPr lang="sv-SE" sz="1600" dirty="0"/>
          </a:p>
          <a:p>
            <a:endParaRPr lang="sv-SE" dirty="0"/>
          </a:p>
        </p:txBody>
      </p:sp>
    </p:spTree>
    <p:extLst>
      <p:ext uri="{BB962C8B-B14F-4D97-AF65-F5344CB8AC3E}">
        <p14:creationId xmlns:p14="http://schemas.microsoft.com/office/powerpoint/2010/main" val="29082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ruta 5"/>
          <p:cNvSpPr txBox="1"/>
          <p:nvPr/>
        </p:nvSpPr>
        <p:spPr>
          <a:xfrm>
            <a:off x="1043608" y="1196752"/>
            <a:ext cx="7416824" cy="1077218"/>
          </a:xfrm>
          <a:prstGeom prst="rect">
            <a:avLst/>
          </a:prstGeom>
          <a:noFill/>
        </p:spPr>
        <p:txBody>
          <a:bodyPr wrap="square" rtlCol="0">
            <a:spAutoFit/>
          </a:bodyPr>
          <a:lstStyle/>
          <a:p>
            <a:r>
              <a:rPr lang="sv-SE" sz="3200" b="1" dirty="0"/>
              <a:t>Medlems- sektionsfrågan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2" name="textruta 1">
            <a:extLst>
              <a:ext uri="{FF2B5EF4-FFF2-40B4-BE49-F238E27FC236}">
                <a16:creationId xmlns:a16="http://schemas.microsoft.com/office/drawing/2014/main" id="{5E7A5E61-74E7-4185-9CE2-83BF8AF98177}"/>
              </a:ext>
            </a:extLst>
          </p:cNvPr>
          <p:cNvSpPr txBox="1"/>
          <p:nvPr/>
        </p:nvSpPr>
        <p:spPr>
          <a:xfrm>
            <a:off x="1187624" y="2420888"/>
            <a:ext cx="6984776" cy="3175228"/>
          </a:xfrm>
          <a:prstGeom prst="rect">
            <a:avLst/>
          </a:prstGeom>
          <a:noFill/>
        </p:spPr>
        <p:txBody>
          <a:bodyPr wrap="square" rtlCol="0">
            <a:spAutoFit/>
          </a:bodyPr>
          <a:lstStyle/>
          <a:p>
            <a:pPr>
              <a:spcAft>
                <a:spcPts val="450"/>
              </a:spcAft>
            </a:pPr>
            <a:endParaRPr lang="sv-SE" sz="1600" dirty="0"/>
          </a:p>
          <a:p>
            <a:pPr>
              <a:spcAft>
                <a:spcPts val="450"/>
              </a:spcAft>
            </a:pPr>
            <a:r>
              <a:rPr lang="sv-SE" sz="1600" b="1" dirty="0"/>
              <a:t>Medlemsavgiften </a:t>
            </a:r>
          </a:p>
          <a:p>
            <a:pPr marL="285750" indent="-285750">
              <a:buFont typeface="Arial" panose="020B0604020202020204" pitchFamily="34" charset="0"/>
              <a:buChar char="•"/>
            </a:pPr>
            <a:r>
              <a:rPr lang="sv-SE" sz="1600" dirty="0"/>
              <a:t>Respektive sektion betalar medlemsavgift till SLS. Denna summa baseras på antalet läkarmedlemmar i sektionen multiplicerat med ett schablonbelopp per sektionsmedlem som varje år fastställs av fullmäktige</a:t>
            </a:r>
          </a:p>
          <a:p>
            <a:r>
              <a:rPr lang="sv-SE" sz="1600" dirty="0"/>
              <a:t>  </a:t>
            </a:r>
          </a:p>
          <a:p>
            <a:pPr marL="285750" indent="-285750">
              <a:buFont typeface="Arial" panose="020B0604020202020204" pitchFamily="34" charset="0"/>
              <a:buChar char="•"/>
            </a:pPr>
            <a:r>
              <a:rPr lang="sv-SE" sz="1600" dirty="0"/>
              <a:t>Om det totala antalet sektionsmedlemmar uppgår till 30 000 blir beloppet runt 200 kronor</a:t>
            </a:r>
          </a:p>
          <a:p>
            <a:endParaRPr lang="sv-SE" sz="1600" dirty="0"/>
          </a:p>
          <a:p>
            <a:pPr marL="285750" indent="-285750">
              <a:buFont typeface="Arial" panose="020B0604020202020204" pitchFamily="34" charset="0"/>
              <a:buChar char="•"/>
            </a:pPr>
            <a:r>
              <a:rPr lang="sv-SE" sz="1600" b="1" dirty="0"/>
              <a:t>Det är sektionerna som genom fullmäktige varje år fastställer schablonbeloppet på förslag från SLS nämnd. Det är sektionerna via fullmäktige som bestämmer vad SLS ska göra och vad det får kosta! </a:t>
            </a:r>
            <a:endParaRPr lang="sv-SE" sz="1600" dirty="0"/>
          </a:p>
        </p:txBody>
      </p:sp>
    </p:spTree>
    <p:extLst>
      <p:ext uri="{BB962C8B-B14F-4D97-AF65-F5344CB8AC3E}">
        <p14:creationId xmlns:p14="http://schemas.microsoft.com/office/powerpoint/2010/main" val="290703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ruta 5"/>
          <p:cNvSpPr txBox="1"/>
          <p:nvPr/>
        </p:nvSpPr>
        <p:spPr>
          <a:xfrm>
            <a:off x="1043608" y="1196752"/>
            <a:ext cx="7416824" cy="1077218"/>
          </a:xfrm>
          <a:prstGeom prst="rect">
            <a:avLst/>
          </a:prstGeom>
          <a:noFill/>
        </p:spPr>
        <p:txBody>
          <a:bodyPr wrap="square" rtlCol="0">
            <a:spAutoFit/>
          </a:bodyPr>
          <a:lstStyle/>
          <a:p>
            <a:r>
              <a:rPr lang="sv-SE" sz="3200" b="1" dirty="0"/>
              <a:t>Medlems- sektionsfrågan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2" name="textruta 1">
            <a:extLst>
              <a:ext uri="{FF2B5EF4-FFF2-40B4-BE49-F238E27FC236}">
                <a16:creationId xmlns:a16="http://schemas.microsoft.com/office/drawing/2014/main" id="{5E7A5E61-74E7-4185-9CE2-83BF8AF98177}"/>
              </a:ext>
            </a:extLst>
          </p:cNvPr>
          <p:cNvSpPr txBox="1"/>
          <p:nvPr/>
        </p:nvSpPr>
        <p:spPr>
          <a:xfrm>
            <a:off x="1187624" y="1636886"/>
            <a:ext cx="6984776" cy="3175228"/>
          </a:xfrm>
          <a:prstGeom prst="rect">
            <a:avLst/>
          </a:prstGeom>
          <a:noFill/>
        </p:spPr>
        <p:txBody>
          <a:bodyPr wrap="square" rtlCol="0">
            <a:spAutoFit/>
          </a:bodyPr>
          <a:lstStyle/>
          <a:p>
            <a:pPr>
              <a:spcAft>
                <a:spcPts val="450"/>
              </a:spcAft>
            </a:pPr>
            <a:endParaRPr lang="sv-SE" sz="1600" dirty="0"/>
          </a:p>
          <a:p>
            <a:pPr>
              <a:spcAft>
                <a:spcPts val="450"/>
              </a:spcAft>
            </a:pPr>
            <a:r>
              <a:rPr lang="sv-SE" sz="1600" b="1" dirty="0"/>
              <a:t>Administrativt stöd  m.m. </a:t>
            </a:r>
          </a:p>
          <a:p>
            <a:pPr marL="285750" indent="-285750">
              <a:buFont typeface="Arial" panose="020B0604020202020204" pitchFamily="34" charset="0"/>
              <a:buChar char="•"/>
            </a:pPr>
            <a:r>
              <a:rPr lang="sv-SE" sz="1600" dirty="0"/>
              <a:t>SLS kan redan idag erbjuda hjälp och service när det gäller hemsida, medlemsregister och avisering mot en låg kostnad. Vad vi i övrigt ska utveckla för tjänsteutbud beror på efterfrågan från sektionerna.  </a:t>
            </a:r>
          </a:p>
          <a:p>
            <a:endParaRPr lang="sv-SE" sz="1600" dirty="0"/>
          </a:p>
          <a:p>
            <a:pPr marL="285750" indent="-285750">
              <a:buFont typeface="Arial" panose="020B0604020202020204" pitchFamily="34" charset="0"/>
              <a:buChar char="•"/>
            </a:pPr>
            <a:r>
              <a:rPr lang="sv-SE" sz="1600" dirty="0"/>
              <a:t>SLS arkiverar idag sitt material det så kallade TAM-arkivet. Även sektionerna kommer att ha möjlighet att nyttja Tam-arkivet för sina handlingar i rimlig omfattning</a:t>
            </a:r>
          </a:p>
          <a:p>
            <a:endParaRPr lang="sv-SE" sz="1600" dirty="0"/>
          </a:p>
          <a:p>
            <a:pPr marL="285750" indent="-285750">
              <a:buFont typeface="Arial" panose="020B0604020202020204" pitchFamily="34" charset="0"/>
              <a:buChar char="•"/>
            </a:pPr>
            <a:r>
              <a:rPr lang="sv-SE" sz="1600" dirty="0"/>
              <a:t>Reducerat pris för hyra av rummen på SLS. Vissa rum kan nyttjas utan avgift.  </a:t>
            </a:r>
          </a:p>
          <a:p>
            <a:pPr marL="285750" indent="-285750">
              <a:buFont typeface="Arial" panose="020B0604020202020204" pitchFamily="34" charset="0"/>
              <a:buChar char="•"/>
            </a:pPr>
            <a:endParaRPr lang="sv-SE" sz="1600" dirty="0"/>
          </a:p>
        </p:txBody>
      </p:sp>
    </p:spTree>
    <p:extLst>
      <p:ext uri="{BB962C8B-B14F-4D97-AF65-F5344CB8AC3E}">
        <p14:creationId xmlns:p14="http://schemas.microsoft.com/office/powerpoint/2010/main" val="409080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ruta 5"/>
          <p:cNvSpPr txBox="1"/>
          <p:nvPr/>
        </p:nvSpPr>
        <p:spPr>
          <a:xfrm>
            <a:off x="1043608" y="1196752"/>
            <a:ext cx="7416824" cy="1077218"/>
          </a:xfrm>
          <a:prstGeom prst="rect">
            <a:avLst/>
          </a:prstGeom>
          <a:noFill/>
        </p:spPr>
        <p:txBody>
          <a:bodyPr wrap="square" rtlCol="0">
            <a:spAutoFit/>
          </a:bodyPr>
          <a:lstStyle/>
          <a:p>
            <a:r>
              <a:rPr lang="sv-SE" sz="3200" b="1" dirty="0"/>
              <a:t>Medlems- sektionsfrågan – processen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2" name="textruta 1">
            <a:extLst>
              <a:ext uri="{FF2B5EF4-FFF2-40B4-BE49-F238E27FC236}">
                <a16:creationId xmlns:a16="http://schemas.microsoft.com/office/drawing/2014/main" id="{5E7A5E61-74E7-4185-9CE2-83BF8AF98177}"/>
              </a:ext>
            </a:extLst>
          </p:cNvPr>
          <p:cNvSpPr txBox="1"/>
          <p:nvPr/>
        </p:nvSpPr>
        <p:spPr>
          <a:xfrm>
            <a:off x="1187624" y="1484784"/>
            <a:ext cx="6984776" cy="5111656"/>
          </a:xfrm>
          <a:prstGeom prst="rect">
            <a:avLst/>
          </a:prstGeom>
          <a:noFill/>
        </p:spPr>
        <p:txBody>
          <a:bodyPr wrap="square" rtlCol="0">
            <a:spAutoFit/>
          </a:bodyPr>
          <a:lstStyle/>
          <a:p>
            <a:pPr>
              <a:spcAft>
                <a:spcPts val="450"/>
              </a:spcAft>
            </a:pPr>
            <a:endParaRPr lang="sv-SE" sz="1600" b="1" dirty="0"/>
          </a:p>
          <a:p>
            <a:r>
              <a:rPr lang="sv-SE" sz="1200" dirty="0"/>
              <a:t>MAJ 2017:  Fullmäktige diskuterade avsiktsförklaring om förändringen</a:t>
            </a:r>
          </a:p>
          <a:p>
            <a:endParaRPr lang="sv-SE" sz="1200" dirty="0"/>
          </a:p>
          <a:p>
            <a:r>
              <a:rPr lang="sv-SE" sz="1200" dirty="0"/>
              <a:t>HÖSTEN 2017:</a:t>
            </a:r>
          </a:p>
          <a:p>
            <a:r>
              <a:rPr lang="sv-SE" sz="1200" dirty="0"/>
              <a:t>• Sektionsordförande besvarade enkät</a:t>
            </a:r>
          </a:p>
          <a:p>
            <a:r>
              <a:rPr lang="sv-SE" sz="1200" dirty="0"/>
              <a:t>• Förändringsförslag arbetas fram</a:t>
            </a:r>
          </a:p>
          <a:p>
            <a:r>
              <a:rPr lang="sv-SE" sz="1200" dirty="0"/>
              <a:t>• Nämnden i dialog med sektionsordförande</a:t>
            </a:r>
          </a:p>
          <a:p>
            <a:endParaRPr lang="sv-SE" sz="1200" dirty="0"/>
          </a:p>
          <a:p>
            <a:r>
              <a:rPr lang="sv-SE" sz="1200" dirty="0"/>
              <a:t>MARS 2018:  Nämnden fattar beslut om inriktningsförslag </a:t>
            </a:r>
          </a:p>
          <a:p>
            <a:endParaRPr lang="sv-SE" sz="1200" dirty="0"/>
          </a:p>
          <a:p>
            <a:r>
              <a:rPr lang="sv-SE" sz="1200" dirty="0"/>
              <a:t>MAJ 2018: Inriktningsförslag tas upp av fullmäktige </a:t>
            </a:r>
          </a:p>
          <a:p>
            <a:endParaRPr lang="sv-SE" sz="1200" dirty="0"/>
          </a:p>
          <a:p>
            <a:r>
              <a:rPr lang="sv-SE" sz="1200" dirty="0"/>
              <a:t>JUNI-OKTOBER 2018: Stadgekommitté där sektioner ingår utformar slutligt förslag (stadgeförändringar, avgifter m.m.) </a:t>
            </a:r>
          </a:p>
          <a:p>
            <a:endParaRPr lang="sv-SE" sz="1200" dirty="0"/>
          </a:p>
          <a:p>
            <a:r>
              <a:rPr lang="sv-SE" sz="1200" dirty="0"/>
              <a:t>HÖSTEN 2018-VÅREN 2019: Kommitténs förslag skickas ut till samtliga sektioner som lyfter detta på sina årsmöten eller eventuellt extrainsatta årsmöten. Sektionerna fattar beslut om de ska vara med i den nya organisationen eller inte och fastställer följdändringar i sina stadgar </a:t>
            </a:r>
          </a:p>
          <a:p>
            <a:endParaRPr lang="sv-SE" sz="1200" dirty="0"/>
          </a:p>
          <a:p>
            <a:r>
              <a:rPr lang="sv-SE" sz="1200" dirty="0"/>
              <a:t>MAJ 2019: Fullmäktige 2019 fattar beslut om SLS nya stadgar, sektionsavgifter, följdändringar i stadgar för de sektioner som ingår i den nya organisation och annat som krävs för att förändringen ska kunna träda ikraft. </a:t>
            </a:r>
          </a:p>
          <a:p>
            <a:endParaRPr lang="sv-SE" sz="1200" b="1" dirty="0"/>
          </a:p>
          <a:p>
            <a:r>
              <a:rPr lang="sv-SE" sz="1200" b="1" dirty="0"/>
              <a:t>Den nya organisationen gäller från och med den 1 juli 2019 och sektionerna betalar medlemsavgift från och med den 1 januari 2020. </a:t>
            </a:r>
            <a:endParaRPr lang="sv-SE" sz="1200" dirty="0"/>
          </a:p>
          <a:p>
            <a:endParaRPr lang="sv-SE" sz="1400" dirty="0"/>
          </a:p>
          <a:p>
            <a:pPr marL="285750" indent="-285750">
              <a:buFont typeface="Arial" panose="020B0604020202020204" pitchFamily="34" charset="0"/>
              <a:buChar char="•"/>
            </a:pPr>
            <a:endParaRPr lang="sv-SE" sz="1600" dirty="0"/>
          </a:p>
        </p:txBody>
      </p:sp>
    </p:spTree>
    <p:extLst>
      <p:ext uri="{BB962C8B-B14F-4D97-AF65-F5344CB8AC3E}">
        <p14:creationId xmlns:p14="http://schemas.microsoft.com/office/powerpoint/2010/main" val="176240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ruta 5"/>
          <p:cNvSpPr txBox="1"/>
          <p:nvPr/>
        </p:nvSpPr>
        <p:spPr>
          <a:xfrm>
            <a:off x="1043608" y="1196752"/>
            <a:ext cx="7416824" cy="1077218"/>
          </a:xfrm>
          <a:prstGeom prst="rect">
            <a:avLst/>
          </a:prstGeom>
          <a:noFill/>
        </p:spPr>
        <p:txBody>
          <a:bodyPr wrap="square" rtlCol="0">
            <a:spAutoFit/>
          </a:bodyPr>
          <a:lstStyle/>
          <a:p>
            <a:r>
              <a:rPr lang="sv-SE" sz="3200" b="1" dirty="0"/>
              <a:t>Medlems- sektionsfrågan – enkät   </a:t>
            </a:r>
          </a:p>
          <a:p>
            <a:pPr marL="285750" indent="-285750">
              <a:buFont typeface="Arial" panose="020B0604020202020204" pitchFamily="34" charset="0"/>
              <a:buChar char="•"/>
            </a:pPr>
            <a:endParaRPr lang="sv-SE" sz="1600" dirty="0"/>
          </a:p>
          <a:p>
            <a:endParaRPr lang="sv-SE" sz="1600" dirty="0"/>
          </a:p>
        </p:txBody>
      </p:sp>
      <p:sp>
        <p:nvSpPr>
          <p:cNvPr id="2" name="textruta 1">
            <a:extLst>
              <a:ext uri="{FF2B5EF4-FFF2-40B4-BE49-F238E27FC236}">
                <a16:creationId xmlns:a16="http://schemas.microsoft.com/office/drawing/2014/main" id="{5E7A5E61-74E7-4185-9CE2-83BF8AF98177}"/>
              </a:ext>
            </a:extLst>
          </p:cNvPr>
          <p:cNvSpPr txBox="1"/>
          <p:nvPr/>
        </p:nvSpPr>
        <p:spPr>
          <a:xfrm>
            <a:off x="1259632" y="2420888"/>
            <a:ext cx="6984776" cy="2446824"/>
          </a:xfrm>
          <a:prstGeom prst="rect">
            <a:avLst/>
          </a:prstGeom>
          <a:noFill/>
        </p:spPr>
        <p:txBody>
          <a:bodyPr wrap="square" rtlCol="0">
            <a:spAutoFit/>
          </a:bodyPr>
          <a:lstStyle/>
          <a:p>
            <a:pPr marL="285750" indent="-285750">
              <a:spcAft>
                <a:spcPts val="450"/>
              </a:spcAft>
              <a:buFont typeface="Arial" panose="020B0604020202020204" pitchFamily="34" charset="0"/>
              <a:buChar char="•"/>
            </a:pPr>
            <a:r>
              <a:rPr lang="sv-SE" sz="1600" dirty="0"/>
              <a:t>57 svar (av 67-69) – stort engagemang! </a:t>
            </a:r>
          </a:p>
          <a:p>
            <a:pPr marL="285750" indent="-285750">
              <a:spcAft>
                <a:spcPts val="450"/>
              </a:spcAft>
              <a:buFont typeface="Arial" panose="020B0604020202020204" pitchFamily="34" charset="0"/>
              <a:buChar char="•"/>
            </a:pPr>
            <a:r>
              <a:rPr lang="sv-SE" sz="1600" dirty="0"/>
              <a:t>Drygt 30 000 medlemmar som är läkare </a:t>
            </a:r>
          </a:p>
          <a:p>
            <a:pPr marL="285750" indent="-285750">
              <a:spcAft>
                <a:spcPts val="450"/>
              </a:spcAft>
              <a:buFont typeface="Arial" panose="020B0604020202020204" pitchFamily="34" charset="0"/>
              <a:buChar char="•"/>
            </a:pPr>
            <a:r>
              <a:rPr lang="sv-SE" sz="1600" dirty="0"/>
              <a:t>Cirka hälften av sektionerna har medlemmar som inte är läkare (man vill inte att dessa ska räknas in)  </a:t>
            </a:r>
          </a:p>
          <a:p>
            <a:pPr marL="285750" indent="-285750">
              <a:spcAft>
                <a:spcPts val="450"/>
              </a:spcAft>
              <a:buFont typeface="Arial" panose="020B0604020202020204" pitchFamily="34" charset="0"/>
              <a:buChar char="•"/>
            </a:pPr>
            <a:r>
              <a:rPr lang="sv-SE" sz="1600" dirty="0"/>
              <a:t>Ordinarie avgift 200-700 kr. Större sektioner med egna kanslier tar ut mer </a:t>
            </a:r>
          </a:p>
          <a:p>
            <a:pPr marL="285750" indent="-285750">
              <a:spcAft>
                <a:spcPts val="450"/>
              </a:spcAft>
              <a:buFont typeface="Arial" panose="020B0604020202020204" pitchFamily="34" charset="0"/>
              <a:buChar char="•"/>
            </a:pPr>
            <a:r>
              <a:rPr lang="sv-SE" sz="1600" dirty="0"/>
              <a:t>Drygt 20 sektioner får hjälp med avisering av SLF   </a:t>
            </a:r>
          </a:p>
          <a:p>
            <a:pPr marL="285750" indent="-285750">
              <a:spcAft>
                <a:spcPts val="450"/>
              </a:spcAft>
              <a:buFont typeface="Arial" panose="020B0604020202020204" pitchFamily="34" charset="0"/>
              <a:buChar char="•"/>
            </a:pPr>
            <a:r>
              <a:rPr lang="sv-SE" sz="1600" dirty="0"/>
              <a:t>Önskemål om hjälp med register och avisering (även struktur för hemsida) </a:t>
            </a:r>
            <a:endParaRPr lang="sv-SE" sz="1600" b="1" dirty="0"/>
          </a:p>
          <a:p>
            <a:pPr>
              <a:spcAft>
                <a:spcPts val="450"/>
              </a:spcAft>
            </a:pPr>
            <a:endParaRPr lang="sv-SE" sz="1600" dirty="0"/>
          </a:p>
        </p:txBody>
      </p:sp>
    </p:spTree>
    <p:extLst>
      <p:ext uri="{BB962C8B-B14F-4D97-AF65-F5344CB8AC3E}">
        <p14:creationId xmlns:p14="http://schemas.microsoft.com/office/powerpoint/2010/main" val="278829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ruta 5"/>
          <p:cNvSpPr txBox="1"/>
          <p:nvPr/>
        </p:nvSpPr>
        <p:spPr>
          <a:xfrm>
            <a:off x="1043608" y="1196752"/>
            <a:ext cx="7416824" cy="1077218"/>
          </a:xfrm>
          <a:prstGeom prst="rect">
            <a:avLst/>
          </a:prstGeom>
          <a:noFill/>
        </p:spPr>
        <p:txBody>
          <a:bodyPr wrap="square" rtlCol="0">
            <a:spAutoFit/>
          </a:bodyPr>
          <a:lstStyle/>
          <a:p>
            <a:r>
              <a:rPr lang="sv-SE" sz="3200" b="1" dirty="0"/>
              <a:t>Vid frågor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2" name="textruta 1">
            <a:extLst>
              <a:ext uri="{FF2B5EF4-FFF2-40B4-BE49-F238E27FC236}">
                <a16:creationId xmlns:a16="http://schemas.microsoft.com/office/drawing/2014/main" id="{5E7A5E61-74E7-4185-9CE2-83BF8AF98177}"/>
              </a:ext>
            </a:extLst>
          </p:cNvPr>
          <p:cNvSpPr txBox="1"/>
          <p:nvPr/>
        </p:nvSpPr>
        <p:spPr>
          <a:xfrm>
            <a:off x="1039348" y="2996952"/>
            <a:ext cx="6984776" cy="2136482"/>
          </a:xfrm>
          <a:prstGeom prst="rect">
            <a:avLst/>
          </a:prstGeom>
          <a:noFill/>
        </p:spPr>
        <p:txBody>
          <a:bodyPr wrap="square" rtlCol="0">
            <a:spAutoFit/>
          </a:bodyPr>
          <a:lstStyle/>
          <a:p>
            <a:pPr>
              <a:spcAft>
                <a:spcPts val="450"/>
              </a:spcAft>
            </a:pPr>
            <a:endParaRPr lang="sv-SE" sz="1600" dirty="0"/>
          </a:p>
          <a:p>
            <a:pPr>
              <a:spcAft>
                <a:spcPts val="450"/>
              </a:spcAft>
            </a:pPr>
            <a:r>
              <a:rPr lang="sv-SE" sz="1600" b="1" dirty="0"/>
              <a:t>Kontakt på kansliet  </a:t>
            </a:r>
          </a:p>
          <a:p>
            <a:pPr>
              <a:spcAft>
                <a:spcPts val="450"/>
              </a:spcAft>
            </a:pPr>
            <a:r>
              <a:rPr lang="sv-SE" sz="1600" dirty="0"/>
              <a:t>Per Johansson (kanslichef): </a:t>
            </a:r>
            <a:r>
              <a:rPr lang="sv-SE" sz="1600" dirty="0">
                <a:hlinkClick r:id="rId4"/>
              </a:rPr>
              <a:t>per.johansson@sls.se</a:t>
            </a:r>
            <a:r>
              <a:rPr lang="sv-SE" sz="1600" dirty="0"/>
              <a:t> alt 070-695 23 70 </a:t>
            </a:r>
          </a:p>
          <a:p>
            <a:pPr>
              <a:spcAft>
                <a:spcPts val="450"/>
              </a:spcAft>
            </a:pPr>
            <a:r>
              <a:rPr lang="sv-SE" sz="1600" dirty="0"/>
              <a:t>Eva Kenne: </a:t>
            </a:r>
            <a:r>
              <a:rPr lang="sv-SE" sz="1600" dirty="0">
                <a:hlinkClick r:id="rId5"/>
              </a:rPr>
              <a:t>eva.kenne@sls.se</a:t>
            </a:r>
            <a:endParaRPr lang="sv-SE" sz="1600" dirty="0"/>
          </a:p>
          <a:p>
            <a:pPr>
              <a:spcAft>
                <a:spcPts val="450"/>
              </a:spcAft>
            </a:pPr>
            <a:r>
              <a:rPr lang="sv-SE" sz="1600" dirty="0"/>
              <a:t> </a:t>
            </a:r>
          </a:p>
          <a:p>
            <a:endParaRPr lang="sv-SE" sz="1600" dirty="0"/>
          </a:p>
          <a:p>
            <a:pPr marL="285750" indent="-285750">
              <a:buFont typeface="Arial" panose="020B0604020202020204" pitchFamily="34" charset="0"/>
              <a:buChar char="•"/>
            </a:pPr>
            <a:endParaRPr lang="sv-SE" sz="1600" dirty="0"/>
          </a:p>
        </p:txBody>
      </p:sp>
    </p:spTree>
    <p:extLst>
      <p:ext uri="{BB962C8B-B14F-4D97-AF65-F5344CB8AC3E}">
        <p14:creationId xmlns:p14="http://schemas.microsoft.com/office/powerpoint/2010/main" val="196199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8"/>
            <a:ext cx="9144000" cy="6858000"/>
          </a:xfrm>
          <a:prstGeom prst="rect">
            <a:avLst/>
          </a:prstGeom>
        </p:spPr>
      </p:pic>
      <p:sp>
        <p:nvSpPr>
          <p:cNvPr id="3" name="Platshållare för innehåll 2"/>
          <p:cNvSpPr>
            <a:spLocks noGrp="1"/>
          </p:cNvSpPr>
          <p:nvPr>
            <p:ph idx="1"/>
          </p:nvPr>
        </p:nvSpPr>
        <p:spPr/>
        <p:txBody>
          <a:bodyPr>
            <a:normAutofit fontScale="47500" lnSpcReduction="20000"/>
          </a:bodyPr>
          <a:lstStyle/>
          <a:p>
            <a:pPr marL="0" indent="0">
              <a:buNone/>
            </a:pPr>
            <a:r>
              <a:rPr lang="sv-SE" sz="5100" b="1" dirty="0"/>
              <a:t>Genom sektionsmedlemskap i SLS </a:t>
            </a:r>
            <a:r>
              <a:rPr lang="sv-SE" sz="5100" b="1" i="1" dirty="0"/>
              <a:t>får din sektion </a:t>
            </a:r>
          </a:p>
          <a:p>
            <a:endParaRPr lang="sv-SE" sz="4000" dirty="0"/>
          </a:p>
          <a:p>
            <a:pPr marL="514350" indent="-514350">
              <a:buFont typeface="+mj-lt"/>
              <a:buAutoNum type="arabicPeriod"/>
            </a:pPr>
            <a:r>
              <a:rPr lang="sv-SE" sz="4000" dirty="0"/>
              <a:t>Tillgång till en mötesplats för spridandet av vetenskap och kunskap kollegor emellan</a:t>
            </a:r>
          </a:p>
          <a:p>
            <a:pPr marL="514350" indent="-514350">
              <a:buFont typeface="+mj-lt"/>
              <a:buAutoNum type="arabicPeriod"/>
            </a:pPr>
            <a:endParaRPr lang="sv-SE" sz="4000" dirty="0"/>
          </a:p>
          <a:p>
            <a:pPr marL="514350" indent="-514350">
              <a:buFont typeface="+mj-lt"/>
              <a:buAutoNum type="arabicPeriod"/>
            </a:pPr>
            <a:r>
              <a:rPr lang="sv-SE" sz="4000" dirty="0"/>
              <a:t>En starkare professions röst i samhället för debatt och påverkan</a:t>
            </a:r>
          </a:p>
          <a:p>
            <a:pPr marL="514350" indent="-514350">
              <a:buFont typeface="+mj-lt"/>
              <a:buAutoNum type="arabicPeriod"/>
            </a:pPr>
            <a:endParaRPr lang="sv-SE" sz="4000" dirty="0"/>
          </a:p>
          <a:p>
            <a:pPr marL="514350" indent="-514350">
              <a:buFont typeface="+mj-lt"/>
              <a:buAutoNum type="arabicPeriod"/>
            </a:pPr>
            <a:r>
              <a:rPr lang="sv-SE" sz="4000" dirty="0"/>
              <a:t>Möjlighet att påverka utvecklingen av hälso- och sjukvården genom SLS som samlande remissinstans</a:t>
            </a:r>
          </a:p>
          <a:p>
            <a:pPr marL="514350" indent="-514350">
              <a:buFont typeface="+mj-lt"/>
              <a:buAutoNum type="arabicPeriod"/>
            </a:pPr>
            <a:endParaRPr lang="sv-SE" sz="4000" dirty="0"/>
          </a:p>
          <a:p>
            <a:pPr marL="514350" indent="-514350">
              <a:buFont typeface="+mj-lt"/>
              <a:buAutoNum type="arabicPeriod"/>
            </a:pPr>
            <a:r>
              <a:rPr lang="sv-SE" sz="4000" dirty="0"/>
              <a:t>Möjlighet att delta i expertgrupper</a:t>
            </a:r>
          </a:p>
          <a:p>
            <a:pPr marL="514350" indent="-514350">
              <a:buFont typeface="+mj-lt"/>
              <a:buAutoNum type="arabicPeriod"/>
            </a:pPr>
            <a:endParaRPr lang="sv-SE" sz="4000" dirty="0"/>
          </a:p>
          <a:p>
            <a:pPr marL="514350" indent="-514350">
              <a:buFont typeface="+mj-lt"/>
              <a:buAutoNum type="arabicPeriod"/>
            </a:pPr>
            <a:r>
              <a:rPr lang="sv-SE" sz="4000" dirty="0"/>
              <a:t>Tillgång till professionellt tjänsteutbud med administrativa, juridiska och ekonomiska tjänster som till exempel hemsida, medlemsregister, mötes- </a:t>
            </a:r>
            <a:br>
              <a:rPr lang="sv-SE" sz="4000" dirty="0"/>
            </a:br>
            <a:r>
              <a:rPr lang="sv-SE" sz="4000" dirty="0"/>
              <a:t>och eventplaneringsverktyg med mera.</a:t>
            </a:r>
          </a:p>
        </p:txBody>
      </p:sp>
    </p:spTree>
    <p:extLst>
      <p:ext uri="{BB962C8B-B14F-4D97-AF65-F5344CB8AC3E}">
        <p14:creationId xmlns:p14="http://schemas.microsoft.com/office/powerpoint/2010/main" val="157967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6"/>
            <a:ext cx="9144000" cy="6858000"/>
          </a:xfrm>
          <a:prstGeom prst="rect">
            <a:avLst/>
          </a:prstGeom>
        </p:spPr>
      </p:pic>
      <p:sp>
        <p:nvSpPr>
          <p:cNvPr id="5" name="Platshållare för innehåll 2"/>
          <p:cNvSpPr txBox="1">
            <a:spLocks/>
          </p:cNvSpPr>
          <p:nvPr/>
        </p:nvSpPr>
        <p:spPr>
          <a:xfrm>
            <a:off x="457200" y="1613404"/>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3400" b="1" dirty="0"/>
              <a:t>Genom sektionsmedlemskap i SLS </a:t>
            </a:r>
            <a:r>
              <a:rPr lang="sv-SE" sz="3400" b="1" i="1" dirty="0"/>
              <a:t>får du </a:t>
            </a:r>
          </a:p>
          <a:p>
            <a:pPr marL="0" indent="0">
              <a:buNone/>
            </a:pPr>
            <a:endParaRPr lang="sv-SE" b="1" dirty="0"/>
          </a:p>
          <a:p>
            <a:pPr marL="0" indent="0">
              <a:buNone/>
            </a:pPr>
            <a:r>
              <a:rPr lang="sv-SE" dirty="0"/>
              <a:t>6.     Tillgång till sektionsövergripande fortbildningsaktiviteter som   </a:t>
            </a:r>
            <a:br>
              <a:rPr lang="sv-SE" dirty="0"/>
            </a:br>
            <a:r>
              <a:rPr lang="sv-SE" dirty="0"/>
              <a:t>        debatter, seminarier och symposier spridda över hela landet</a:t>
            </a:r>
          </a:p>
          <a:p>
            <a:pPr marL="0" indent="0">
              <a:buNone/>
            </a:pPr>
            <a:endParaRPr lang="sv-SE" dirty="0"/>
          </a:p>
          <a:p>
            <a:pPr marL="0" indent="0">
              <a:buNone/>
            </a:pPr>
            <a:r>
              <a:rPr lang="sv-SE" dirty="0"/>
              <a:t>7.     Fri tillgång till webbsända fortbildningsaktiviteter</a:t>
            </a:r>
          </a:p>
          <a:p>
            <a:pPr marL="0" indent="0">
              <a:buNone/>
            </a:pPr>
            <a:endParaRPr lang="sv-SE" dirty="0"/>
          </a:p>
          <a:p>
            <a:pPr marL="0" indent="0">
              <a:buNone/>
            </a:pPr>
            <a:r>
              <a:rPr lang="sv-SE" dirty="0"/>
              <a:t>8.     Möjlighet att söka forskningsanslag, resebidrag och post </a:t>
            </a:r>
            <a:r>
              <a:rPr lang="sv-SE" dirty="0" err="1"/>
              <a:t>doc</a:t>
            </a:r>
            <a:r>
              <a:rPr lang="sv-SE" dirty="0"/>
              <a:t> </a:t>
            </a:r>
            <a:br>
              <a:rPr lang="sv-SE" dirty="0"/>
            </a:br>
            <a:r>
              <a:rPr lang="sv-SE" dirty="0"/>
              <a:t>        stipendium</a:t>
            </a:r>
          </a:p>
          <a:p>
            <a:pPr marL="0" indent="0">
              <a:buNone/>
            </a:pPr>
            <a:endParaRPr lang="sv-SE" dirty="0"/>
          </a:p>
          <a:p>
            <a:pPr marL="0" indent="0">
              <a:buNone/>
            </a:pPr>
            <a:r>
              <a:rPr lang="sv-SE" dirty="0"/>
              <a:t>9.     Kostnadsfritt nyttja möteslokaler i SLS hus </a:t>
            </a:r>
          </a:p>
          <a:p>
            <a:pPr marL="0" indent="0">
              <a:buNone/>
            </a:pPr>
            <a:endParaRPr lang="sv-SE" dirty="0"/>
          </a:p>
          <a:p>
            <a:pPr marL="0" indent="0">
              <a:buNone/>
            </a:pPr>
            <a:r>
              <a:rPr lang="sv-SE" dirty="0"/>
              <a:t>10.   Nyhetsbrev och medlemstidningen SLS Aktuellt </a:t>
            </a:r>
          </a:p>
        </p:txBody>
      </p:sp>
    </p:spTree>
    <p:extLst>
      <p:ext uri="{BB962C8B-B14F-4D97-AF65-F5344CB8AC3E}">
        <p14:creationId xmlns:p14="http://schemas.microsoft.com/office/powerpoint/2010/main" val="119692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 y="692696"/>
            <a:ext cx="9144000" cy="5143500"/>
          </a:xfrm>
          <a:prstGeom prst="rect">
            <a:avLst/>
          </a:prstGeom>
        </p:spPr>
      </p:pic>
    </p:spTree>
    <p:extLst>
      <p:ext uri="{BB962C8B-B14F-4D97-AF65-F5344CB8AC3E}">
        <p14:creationId xmlns:p14="http://schemas.microsoft.com/office/powerpoint/2010/main" val="1692242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ruta 5"/>
          <p:cNvSpPr txBox="1"/>
          <p:nvPr/>
        </p:nvSpPr>
        <p:spPr>
          <a:xfrm>
            <a:off x="1043608" y="1196752"/>
            <a:ext cx="7416824" cy="1077218"/>
          </a:xfrm>
          <a:prstGeom prst="rect">
            <a:avLst/>
          </a:prstGeom>
          <a:noFill/>
        </p:spPr>
        <p:txBody>
          <a:bodyPr wrap="square" rtlCol="0">
            <a:spAutoFit/>
          </a:bodyPr>
          <a:lstStyle/>
          <a:p>
            <a:r>
              <a:rPr lang="sv-SE" sz="3200" b="1" dirty="0"/>
              <a:t>Medlems- sektionsfrågan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2" name="textruta 1">
            <a:extLst>
              <a:ext uri="{FF2B5EF4-FFF2-40B4-BE49-F238E27FC236}">
                <a16:creationId xmlns:a16="http://schemas.microsoft.com/office/drawing/2014/main" id="{5E7A5E61-74E7-4185-9CE2-83BF8AF98177}"/>
              </a:ext>
            </a:extLst>
          </p:cNvPr>
          <p:cNvSpPr txBox="1"/>
          <p:nvPr/>
        </p:nvSpPr>
        <p:spPr>
          <a:xfrm>
            <a:off x="1079612" y="1916832"/>
            <a:ext cx="6984776" cy="4885953"/>
          </a:xfrm>
          <a:prstGeom prst="rect">
            <a:avLst/>
          </a:prstGeom>
          <a:noFill/>
        </p:spPr>
        <p:txBody>
          <a:bodyPr wrap="square" rtlCol="0">
            <a:spAutoFit/>
          </a:bodyPr>
          <a:lstStyle/>
          <a:p>
            <a:pPr>
              <a:spcAft>
                <a:spcPts val="450"/>
              </a:spcAft>
            </a:pPr>
            <a:endParaRPr lang="sv-SE" sz="1600" b="1" dirty="0"/>
          </a:p>
          <a:p>
            <a:pPr>
              <a:spcAft>
                <a:spcPts val="450"/>
              </a:spcAft>
            </a:pPr>
            <a:r>
              <a:rPr lang="sv-SE" sz="1600" b="1" dirty="0"/>
              <a:t>Bakgrunden </a:t>
            </a:r>
            <a:r>
              <a:rPr lang="sv-SE" sz="1600" dirty="0"/>
              <a:t>är att </a:t>
            </a:r>
          </a:p>
          <a:p>
            <a:pPr marL="285750" indent="-285750">
              <a:spcAft>
                <a:spcPts val="450"/>
              </a:spcAft>
              <a:buFont typeface="Arial" panose="020B0604020202020204" pitchFamily="34" charset="0"/>
              <a:buChar char="•"/>
            </a:pPr>
            <a:r>
              <a:rPr lang="sv-SE" sz="1600" dirty="0"/>
              <a:t>finansieringen av SLS verksamhet i dag frikopplad från det demokratiska inflytandet. </a:t>
            </a:r>
          </a:p>
          <a:p>
            <a:pPr marL="285750" indent="-285750">
              <a:spcAft>
                <a:spcPts val="450"/>
              </a:spcAft>
              <a:buFont typeface="Arial" panose="020B0604020202020204" pitchFamily="34" charset="0"/>
              <a:buChar char="•"/>
            </a:pPr>
            <a:r>
              <a:rPr lang="sv-SE" sz="1600" dirty="0"/>
              <a:t>verksamheten finansieras delvis via avgifter som enskilda läkare/medlemmar och andra individuella medlemmar i SLS betalar in. Dessa betalande medlemmar har begränsat inflytande över avgiftens storlek eller hur pengarna ska användas eller verksamheten i övrigt bedrivas. </a:t>
            </a:r>
          </a:p>
          <a:p>
            <a:pPr marL="285750" indent="-285750">
              <a:spcAft>
                <a:spcPts val="450"/>
              </a:spcAft>
              <a:buFont typeface="Arial" panose="020B0604020202020204" pitchFamily="34" charset="0"/>
              <a:buChar char="•"/>
            </a:pPr>
            <a:r>
              <a:rPr lang="sv-SE" sz="1600" dirty="0"/>
              <a:t>mandat och rösträtt i fullmäktige är förbehållet sektionerna och de lokala läkarsällskapen. Genom fullmäktige beslutar sektionerna om nämnden, budget och verksamhetsinriktning för SLS. Sektionerna består av få enskilda SLS-medlemmar och betalar i dag ingen avgift till moderorganisationen. </a:t>
            </a:r>
          </a:p>
          <a:p>
            <a:pPr>
              <a:spcAft>
                <a:spcPts val="450"/>
              </a:spcAft>
            </a:pPr>
            <a:endParaRPr lang="sv-SE" sz="1600" dirty="0"/>
          </a:p>
          <a:p>
            <a:pPr algn="ctr">
              <a:spcAft>
                <a:spcPts val="450"/>
              </a:spcAft>
            </a:pPr>
            <a:r>
              <a:rPr lang="sv-SE" sz="1600" b="1" dirty="0"/>
              <a:t>Sammantaget innebär detta ett demokratiskt underskott!  </a:t>
            </a:r>
          </a:p>
          <a:p>
            <a:pPr>
              <a:spcAft>
                <a:spcPts val="450"/>
              </a:spcAft>
            </a:pPr>
            <a:r>
              <a:rPr lang="sv-SE" sz="1600" dirty="0"/>
              <a:t> </a:t>
            </a:r>
            <a:r>
              <a:rPr lang="sv-SE" sz="1600" b="1" dirty="0"/>
              <a:t> </a:t>
            </a:r>
            <a:r>
              <a:rPr lang="sv-SE" sz="1600" dirty="0"/>
              <a:t> </a:t>
            </a:r>
          </a:p>
          <a:p>
            <a:pPr lvl="1">
              <a:spcAft>
                <a:spcPts val="450"/>
              </a:spcAft>
            </a:pPr>
            <a:endParaRPr lang="sv-SE" sz="1600" dirty="0"/>
          </a:p>
          <a:p>
            <a:endParaRPr lang="sv-SE" dirty="0"/>
          </a:p>
        </p:txBody>
      </p:sp>
    </p:spTree>
    <p:extLst>
      <p:ext uri="{BB962C8B-B14F-4D97-AF65-F5344CB8AC3E}">
        <p14:creationId xmlns:p14="http://schemas.microsoft.com/office/powerpoint/2010/main" val="178503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4868" y="347435"/>
            <a:ext cx="8229600" cy="1143000"/>
          </a:xfrm>
        </p:spPr>
        <p:txBody>
          <a:bodyPr>
            <a:normAutofit/>
          </a:bodyPr>
          <a:lstStyle/>
          <a:p>
            <a:r>
              <a:rPr lang="sv-SE" dirty="0">
                <a:solidFill>
                  <a:srgbClr val="E2007A"/>
                </a:solidFill>
              </a:rPr>
              <a:t>Organisation - idag </a:t>
            </a:r>
          </a:p>
        </p:txBody>
      </p:sp>
      <p:sp>
        <p:nvSpPr>
          <p:cNvPr id="3" name="Platshållare för innehåll 2"/>
          <p:cNvSpPr>
            <a:spLocks noGrp="1"/>
          </p:cNvSpPr>
          <p:nvPr>
            <p:ph idx="1"/>
          </p:nvPr>
        </p:nvSpPr>
        <p:spPr>
          <a:xfrm>
            <a:off x="457200" y="1600200"/>
            <a:ext cx="8363272" cy="5069160"/>
          </a:xfrm>
        </p:spPr>
        <p:txBody>
          <a:bodyPr>
            <a:normAutofit/>
          </a:bodyPr>
          <a:lstStyle/>
          <a:p>
            <a:pPr marL="0" indent="0">
              <a:buNone/>
            </a:pPr>
            <a:r>
              <a:rPr lang="sv-SE" sz="2000" dirty="0"/>
              <a:t> 	 	</a:t>
            </a:r>
          </a:p>
          <a:p>
            <a:pPr marL="0" indent="0">
              <a:buNone/>
            </a:pPr>
            <a:endParaRPr lang="sv-SE" sz="2900" dirty="0"/>
          </a:p>
          <a:p>
            <a:pPr marL="0" indent="0">
              <a:buNone/>
            </a:pPr>
            <a:r>
              <a:rPr lang="sv-SE" sz="2900" dirty="0"/>
              <a:t> 	</a:t>
            </a:r>
          </a:p>
        </p:txBody>
      </p:sp>
      <p:pic>
        <p:nvPicPr>
          <p:cNvPr id="4" name="Picture 4" descr="sls_logo_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6021288"/>
            <a:ext cx="1566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rundade hörn 4">
            <a:extLst>
              <a:ext uri="{FF2B5EF4-FFF2-40B4-BE49-F238E27FC236}">
                <a16:creationId xmlns:a16="http://schemas.microsoft.com/office/drawing/2014/main" id="{99E77D17-9240-414F-8E9A-5393528D58A9}"/>
              </a:ext>
            </a:extLst>
          </p:cNvPr>
          <p:cNvSpPr/>
          <p:nvPr/>
        </p:nvSpPr>
        <p:spPr>
          <a:xfrm>
            <a:off x="1880736" y="1653942"/>
            <a:ext cx="5328591"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CF9AC01D-F959-481D-AA41-95D7840EA03A}"/>
              </a:ext>
            </a:extLst>
          </p:cNvPr>
          <p:cNvSpPr/>
          <p:nvPr/>
        </p:nvSpPr>
        <p:spPr>
          <a:xfrm>
            <a:off x="4220582" y="3259752"/>
            <a:ext cx="1684037" cy="153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415E2379-40AA-4366-8468-A5AA5FB26C82}"/>
              </a:ext>
            </a:extLst>
          </p:cNvPr>
          <p:cNvSpPr/>
          <p:nvPr/>
        </p:nvSpPr>
        <p:spPr>
          <a:xfrm>
            <a:off x="3247540" y="3499171"/>
            <a:ext cx="115212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Pil: uppåt 14">
            <a:extLst>
              <a:ext uri="{FF2B5EF4-FFF2-40B4-BE49-F238E27FC236}">
                <a16:creationId xmlns:a16="http://schemas.microsoft.com/office/drawing/2014/main" id="{A6617CEC-B852-44F0-8A76-E6B0110EB8E5}"/>
              </a:ext>
            </a:extLst>
          </p:cNvPr>
          <p:cNvSpPr/>
          <p:nvPr/>
        </p:nvSpPr>
        <p:spPr>
          <a:xfrm>
            <a:off x="3649526" y="2550554"/>
            <a:ext cx="281619" cy="5455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uppåt 15">
            <a:extLst>
              <a:ext uri="{FF2B5EF4-FFF2-40B4-BE49-F238E27FC236}">
                <a16:creationId xmlns:a16="http://schemas.microsoft.com/office/drawing/2014/main" id="{14AC72B0-4509-4B12-9B01-3A776C0576E2}"/>
              </a:ext>
            </a:extLst>
          </p:cNvPr>
          <p:cNvSpPr/>
          <p:nvPr/>
        </p:nvSpPr>
        <p:spPr>
          <a:xfrm>
            <a:off x="4832649" y="2557625"/>
            <a:ext cx="288032" cy="5392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13C5ED19-D4F4-4FA7-8F9F-BB3AF62C5F2A}"/>
              </a:ext>
            </a:extLst>
          </p:cNvPr>
          <p:cNvSpPr txBox="1"/>
          <p:nvPr/>
        </p:nvSpPr>
        <p:spPr>
          <a:xfrm>
            <a:off x="1934673" y="1844824"/>
            <a:ext cx="5157607" cy="677108"/>
          </a:xfrm>
          <a:prstGeom prst="rect">
            <a:avLst/>
          </a:prstGeom>
          <a:noFill/>
        </p:spPr>
        <p:txBody>
          <a:bodyPr wrap="square" rtlCol="0">
            <a:spAutoFit/>
          </a:bodyPr>
          <a:lstStyle/>
          <a:p>
            <a:r>
              <a:rPr lang="sv-SE" sz="2000" b="1" dirty="0"/>
              <a:t>SLS/moderförening:</a:t>
            </a:r>
            <a:r>
              <a:rPr lang="sv-SE" dirty="0"/>
              <a:t> nämnd, kansli, budget, VP</a:t>
            </a:r>
          </a:p>
          <a:p>
            <a:endParaRPr lang="sv-SE" dirty="0"/>
          </a:p>
        </p:txBody>
      </p:sp>
      <p:sp>
        <p:nvSpPr>
          <p:cNvPr id="26" name="textruta 25">
            <a:extLst>
              <a:ext uri="{FF2B5EF4-FFF2-40B4-BE49-F238E27FC236}">
                <a16:creationId xmlns:a16="http://schemas.microsoft.com/office/drawing/2014/main" id="{954F562D-9D67-4B8E-AFAE-1EB6DBF621FE}"/>
              </a:ext>
            </a:extLst>
          </p:cNvPr>
          <p:cNvSpPr txBox="1"/>
          <p:nvPr/>
        </p:nvSpPr>
        <p:spPr>
          <a:xfrm>
            <a:off x="4453383" y="3479670"/>
            <a:ext cx="1225651" cy="461665"/>
          </a:xfrm>
          <a:prstGeom prst="rect">
            <a:avLst/>
          </a:prstGeom>
          <a:noFill/>
        </p:spPr>
        <p:txBody>
          <a:bodyPr wrap="square" rtlCol="0">
            <a:spAutoFit/>
          </a:bodyPr>
          <a:lstStyle/>
          <a:p>
            <a:r>
              <a:rPr lang="sv-SE" sz="2400" b="1" dirty="0"/>
              <a:t>Sektion</a:t>
            </a:r>
          </a:p>
        </p:txBody>
      </p:sp>
      <p:sp>
        <p:nvSpPr>
          <p:cNvPr id="28" name="textruta 27">
            <a:extLst>
              <a:ext uri="{FF2B5EF4-FFF2-40B4-BE49-F238E27FC236}">
                <a16:creationId xmlns:a16="http://schemas.microsoft.com/office/drawing/2014/main" id="{7073A123-EDBC-4268-8041-066D834168EC}"/>
              </a:ext>
            </a:extLst>
          </p:cNvPr>
          <p:cNvSpPr txBox="1"/>
          <p:nvPr/>
        </p:nvSpPr>
        <p:spPr>
          <a:xfrm>
            <a:off x="3400755" y="3858318"/>
            <a:ext cx="998913" cy="646331"/>
          </a:xfrm>
          <a:prstGeom prst="rect">
            <a:avLst/>
          </a:prstGeom>
          <a:noFill/>
        </p:spPr>
        <p:txBody>
          <a:bodyPr wrap="square" rtlCol="0">
            <a:spAutoFit/>
          </a:bodyPr>
          <a:lstStyle/>
          <a:p>
            <a:r>
              <a:rPr lang="sv-SE" dirty="0"/>
              <a:t>Medlem</a:t>
            </a:r>
          </a:p>
          <a:p>
            <a:endParaRPr lang="sv-SE" dirty="0"/>
          </a:p>
        </p:txBody>
      </p:sp>
      <p:sp>
        <p:nvSpPr>
          <p:cNvPr id="29" name="textruta 28">
            <a:extLst>
              <a:ext uri="{FF2B5EF4-FFF2-40B4-BE49-F238E27FC236}">
                <a16:creationId xmlns:a16="http://schemas.microsoft.com/office/drawing/2014/main" id="{242A7E29-B3F8-48D6-B93B-BE6A63F4E7ED}"/>
              </a:ext>
            </a:extLst>
          </p:cNvPr>
          <p:cNvSpPr txBox="1"/>
          <p:nvPr/>
        </p:nvSpPr>
        <p:spPr>
          <a:xfrm>
            <a:off x="5436096" y="2762478"/>
            <a:ext cx="1152128" cy="646331"/>
          </a:xfrm>
          <a:prstGeom prst="rect">
            <a:avLst/>
          </a:prstGeom>
          <a:noFill/>
        </p:spPr>
        <p:txBody>
          <a:bodyPr wrap="square" rtlCol="0">
            <a:spAutoFit/>
          </a:bodyPr>
          <a:lstStyle/>
          <a:p>
            <a:r>
              <a:rPr lang="sv-SE" b="1" dirty="0"/>
              <a:t>Inflytande</a:t>
            </a:r>
          </a:p>
          <a:p>
            <a:endParaRPr lang="sv-SE" dirty="0"/>
          </a:p>
        </p:txBody>
      </p:sp>
      <p:sp>
        <p:nvSpPr>
          <p:cNvPr id="30" name="textruta 29">
            <a:extLst>
              <a:ext uri="{FF2B5EF4-FFF2-40B4-BE49-F238E27FC236}">
                <a16:creationId xmlns:a16="http://schemas.microsoft.com/office/drawing/2014/main" id="{F11D3EDC-35A3-49C0-A879-BC9831573561}"/>
              </a:ext>
            </a:extLst>
          </p:cNvPr>
          <p:cNvSpPr txBox="1"/>
          <p:nvPr/>
        </p:nvSpPr>
        <p:spPr>
          <a:xfrm>
            <a:off x="2166896" y="2712814"/>
            <a:ext cx="1512168" cy="646331"/>
          </a:xfrm>
          <a:prstGeom prst="rect">
            <a:avLst/>
          </a:prstGeom>
          <a:noFill/>
        </p:spPr>
        <p:txBody>
          <a:bodyPr wrap="square" rtlCol="0">
            <a:spAutoFit/>
          </a:bodyPr>
          <a:lstStyle/>
          <a:p>
            <a:r>
              <a:rPr lang="sv-SE" dirty="0"/>
              <a:t>Finansiering </a:t>
            </a:r>
          </a:p>
          <a:p>
            <a:endParaRPr lang="sv-SE" dirty="0"/>
          </a:p>
        </p:txBody>
      </p:sp>
      <p:sp>
        <p:nvSpPr>
          <p:cNvPr id="34" name="textruta 33">
            <a:extLst>
              <a:ext uri="{FF2B5EF4-FFF2-40B4-BE49-F238E27FC236}">
                <a16:creationId xmlns:a16="http://schemas.microsoft.com/office/drawing/2014/main" id="{3C8EE5FE-B9F9-4128-B9A6-7FDB422144F9}"/>
              </a:ext>
            </a:extLst>
          </p:cNvPr>
          <p:cNvSpPr txBox="1"/>
          <p:nvPr/>
        </p:nvSpPr>
        <p:spPr>
          <a:xfrm>
            <a:off x="1449936" y="4331805"/>
            <a:ext cx="6218408" cy="2462213"/>
          </a:xfrm>
          <a:prstGeom prst="rect">
            <a:avLst/>
          </a:prstGeom>
          <a:noFill/>
        </p:spPr>
        <p:txBody>
          <a:bodyPr wrap="square" rtlCol="0">
            <a:spAutoFit/>
          </a:bodyPr>
          <a:lstStyle/>
          <a:p>
            <a:r>
              <a:rPr lang="sv-SE" sz="1400" dirty="0"/>
              <a:t>	</a:t>
            </a:r>
          </a:p>
          <a:p>
            <a:r>
              <a:rPr lang="sv-SE" sz="1400" dirty="0"/>
              <a:t>	10 500 medlemmar </a:t>
            </a:r>
          </a:p>
          <a:p>
            <a:endParaRPr lang="sv-SE" dirty="0"/>
          </a:p>
          <a:p>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Demokratisk inflytande i fum bygger inte på medlemskap </a:t>
            </a:r>
          </a:p>
          <a:p>
            <a:pPr marL="285750" indent="-285750">
              <a:buFont typeface="Arial" panose="020B0604020202020204" pitchFamily="34" charset="0"/>
              <a:buChar char="•"/>
            </a:pPr>
            <a:r>
              <a:rPr lang="sv-SE" dirty="0"/>
              <a:t>= demokratisk underskott </a:t>
            </a:r>
          </a:p>
          <a:p>
            <a:pPr marL="285750" indent="-285750">
              <a:buFont typeface="Arial" panose="020B0604020202020204" pitchFamily="34" charset="0"/>
              <a:buChar char="•"/>
            </a:pPr>
            <a:r>
              <a:rPr lang="sv-SE" dirty="0"/>
              <a:t>Vem är ”ägare”? </a:t>
            </a:r>
          </a:p>
          <a:p>
            <a:endParaRPr lang="sv-SE" dirty="0"/>
          </a:p>
        </p:txBody>
      </p:sp>
      <p:sp>
        <p:nvSpPr>
          <p:cNvPr id="35" name="textruta 34">
            <a:extLst>
              <a:ext uri="{FF2B5EF4-FFF2-40B4-BE49-F238E27FC236}">
                <a16:creationId xmlns:a16="http://schemas.microsoft.com/office/drawing/2014/main" id="{683F1019-5364-40A1-8998-7F9499F92F32}"/>
              </a:ext>
            </a:extLst>
          </p:cNvPr>
          <p:cNvSpPr txBox="1"/>
          <p:nvPr/>
        </p:nvSpPr>
        <p:spPr>
          <a:xfrm>
            <a:off x="4144337" y="3880872"/>
            <a:ext cx="1766567" cy="307777"/>
          </a:xfrm>
          <a:prstGeom prst="rect">
            <a:avLst/>
          </a:prstGeom>
          <a:noFill/>
        </p:spPr>
        <p:txBody>
          <a:bodyPr wrap="square" rtlCol="0">
            <a:spAutoFit/>
          </a:bodyPr>
          <a:lstStyle/>
          <a:p>
            <a:pPr algn="ctr"/>
            <a:r>
              <a:rPr lang="sv-SE" sz="1400" b="1" dirty="0"/>
              <a:t>68 sektioner </a:t>
            </a:r>
          </a:p>
        </p:txBody>
      </p:sp>
    </p:spTree>
    <p:extLst>
      <p:ext uri="{BB962C8B-B14F-4D97-AF65-F5344CB8AC3E}">
        <p14:creationId xmlns:p14="http://schemas.microsoft.com/office/powerpoint/2010/main" val="2221021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ruta 5"/>
          <p:cNvSpPr txBox="1"/>
          <p:nvPr/>
        </p:nvSpPr>
        <p:spPr>
          <a:xfrm>
            <a:off x="1069284" y="1196752"/>
            <a:ext cx="7560840" cy="1077218"/>
          </a:xfrm>
          <a:prstGeom prst="rect">
            <a:avLst/>
          </a:prstGeom>
          <a:noFill/>
        </p:spPr>
        <p:txBody>
          <a:bodyPr wrap="square" rtlCol="0">
            <a:spAutoFit/>
          </a:bodyPr>
          <a:lstStyle/>
          <a:p>
            <a:r>
              <a:rPr lang="sv-SE" sz="3200" b="1" dirty="0"/>
              <a:t>Medlems- sektionsfrågan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2" name="textruta 1">
            <a:extLst>
              <a:ext uri="{FF2B5EF4-FFF2-40B4-BE49-F238E27FC236}">
                <a16:creationId xmlns:a16="http://schemas.microsoft.com/office/drawing/2014/main" id="{5E7A5E61-74E7-4185-9CE2-83BF8AF98177}"/>
              </a:ext>
            </a:extLst>
          </p:cNvPr>
          <p:cNvSpPr txBox="1"/>
          <p:nvPr/>
        </p:nvSpPr>
        <p:spPr>
          <a:xfrm>
            <a:off x="1079612" y="1916832"/>
            <a:ext cx="6984776" cy="2541721"/>
          </a:xfrm>
          <a:prstGeom prst="rect">
            <a:avLst/>
          </a:prstGeom>
          <a:noFill/>
        </p:spPr>
        <p:txBody>
          <a:bodyPr wrap="square" rtlCol="0">
            <a:spAutoFit/>
          </a:bodyPr>
          <a:lstStyle/>
          <a:p>
            <a:pPr>
              <a:spcAft>
                <a:spcPts val="450"/>
              </a:spcAft>
            </a:pPr>
            <a:endParaRPr lang="sv-SE" sz="1600" b="1" dirty="0"/>
          </a:p>
          <a:p>
            <a:pPr>
              <a:spcAft>
                <a:spcPts val="450"/>
              </a:spcAft>
            </a:pPr>
            <a:r>
              <a:rPr lang="sv-SE" sz="1600" b="1" dirty="0"/>
              <a:t>Demokratiproblemet i SLS har diskuterats länge och mycket </a:t>
            </a:r>
          </a:p>
          <a:p>
            <a:pPr>
              <a:spcAft>
                <a:spcPts val="450"/>
              </a:spcAft>
            </a:pPr>
            <a:endParaRPr lang="sv-SE" sz="1600" dirty="0"/>
          </a:p>
          <a:p>
            <a:pPr marL="285750" indent="-285750">
              <a:spcAft>
                <a:spcPts val="450"/>
              </a:spcAft>
              <a:buFont typeface="Arial" panose="020B0604020202020204" pitchFamily="34" charset="0"/>
              <a:buChar char="•"/>
            </a:pPr>
            <a:r>
              <a:rPr lang="sv-SE" sz="1600" dirty="0"/>
              <a:t>Frågan har lyfts på flera tidigare fullmäktige, bland annat fum 2015</a:t>
            </a:r>
          </a:p>
          <a:p>
            <a:pPr marL="285750" indent="-285750">
              <a:spcAft>
                <a:spcPts val="450"/>
              </a:spcAft>
              <a:buFont typeface="Arial" panose="020B0604020202020204" pitchFamily="34" charset="0"/>
              <a:buChar char="•"/>
            </a:pPr>
            <a:r>
              <a:rPr lang="sv-SE" sz="1600" dirty="0"/>
              <a:t>Nämnden presenterade en avsiktsförklaring på fum 2017  </a:t>
            </a:r>
            <a:endParaRPr lang="sv-SE" sz="1600" b="1" dirty="0"/>
          </a:p>
          <a:p>
            <a:pPr>
              <a:spcAft>
                <a:spcPts val="450"/>
              </a:spcAft>
            </a:pPr>
            <a:r>
              <a:rPr lang="sv-SE" sz="1600" dirty="0"/>
              <a:t> </a:t>
            </a:r>
            <a:r>
              <a:rPr lang="sv-SE" sz="1600" b="1" dirty="0"/>
              <a:t> </a:t>
            </a:r>
            <a:r>
              <a:rPr lang="sv-SE" sz="1600" dirty="0"/>
              <a:t> </a:t>
            </a:r>
          </a:p>
          <a:p>
            <a:pPr lvl="1">
              <a:spcAft>
                <a:spcPts val="450"/>
              </a:spcAft>
            </a:pPr>
            <a:endParaRPr lang="sv-SE" sz="1600" dirty="0"/>
          </a:p>
          <a:p>
            <a:endParaRPr lang="sv-SE" dirty="0"/>
          </a:p>
        </p:txBody>
      </p:sp>
    </p:spTree>
    <p:extLst>
      <p:ext uri="{BB962C8B-B14F-4D97-AF65-F5344CB8AC3E}">
        <p14:creationId xmlns:p14="http://schemas.microsoft.com/office/powerpoint/2010/main" val="1877579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ruta 5"/>
          <p:cNvSpPr txBox="1"/>
          <p:nvPr/>
        </p:nvSpPr>
        <p:spPr>
          <a:xfrm>
            <a:off x="1043608" y="1196752"/>
            <a:ext cx="7416824" cy="1077218"/>
          </a:xfrm>
          <a:prstGeom prst="rect">
            <a:avLst/>
          </a:prstGeom>
          <a:noFill/>
        </p:spPr>
        <p:txBody>
          <a:bodyPr wrap="square" rtlCol="0">
            <a:spAutoFit/>
          </a:bodyPr>
          <a:lstStyle/>
          <a:p>
            <a:r>
              <a:rPr lang="sv-SE" sz="3200" b="1" dirty="0"/>
              <a:t>Medlems- sektionsfrågan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2" name="textruta 1">
            <a:extLst>
              <a:ext uri="{FF2B5EF4-FFF2-40B4-BE49-F238E27FC236}">
                <a16:creationId xmlns:a16="http://schemas.microsoft.com/office/drawing/2014/main" id="{5E7A5E61-74E7-4185-9CE2-83BF8AF98177}"/>
              </a:ext>
            </a:extLst>
          </p:cNvPr>
          <p:cNvSpPr txBox="1"/>
          <p:nvPr/>
        </p:nvSpPr>
        <p:spPr>
          <a:xfrm>
            <a:off x="1079612" y="1916832"/>
            <a:ext cx="6984776" cy="4457631"/>
          </a:xfrm>
          <a:prstGeom prst="rect">
            <a:avLst/>
          </a:prstGeom>
          <a:noFill/>
        </p:spPr>
        <p:txBody>
          <a:bodyPr wrap="square" rtlCol="0">
            <a:spAutoFit/>
          </a:bodyPr>
          <a:lstStyle/>
          <a:p>
            <a:pPr>
              <a:spcAft>
                <a:spcPts val="450"/>
              </a:spcAft>
            </a:pPr>
            <a:endParaRPr lang="sv-SE" sz="1600" b="1" dirty="0"/>
          </a:p>
          <a:p>
            <a:pPr>
              <a:spcAft>
                <a:spcPts val="450"/>
              </a:spcAft>
            </a:pPr>
            <a:r>
              <a:rPr lang="sv-SE" sz="1600" b="1" dirty="0"/>
              <a:t>Tre alternativ för stärkt demokrati/ny organisation i SLS</a:t>
            </a:r>
          </a:p>
          <a:p>
            <a:pPr>
              <a:spcAft>
                <a:spcPts val="450"/>
              </a:spcAft>
            </a:pPr>
            <a:endParaRPr lang="sv-SE" sz="1600" dirty="0"/>
          </a:p>
          <a:p>
            <a:pPr marL="285750" indent="-285750">
              <a:spcAft>
                <a:spcPts val="450"/>
              </a:spcAft>
              <a:buFont typeface="Arial" panose="020B0604020202020204" pitchFamily="34" charset="0"/>
              <a:buChar char="•"/>
            </a:pPr>
            <a:r>
              <a:rPr lang="sv-SE" sz="1600" dirty="0"/>
              <a:t>Stärka det individuella medlemskapet med medlemsrepresentation i fullmäktige. Sektioner får en rådgivande roll. </a:t>
            </a:r>
          </a:p>
          <a:p>
            <a:pPr>
              <a:spcAft>
                <a:spcPts val="450"/>
              </a:spcAft>
            </a:pPr>
            <a:endParaRPr lang="sv-SE" sz="1600" dirty="0"/>
          </a:p>
          <a:p>
            <a:pPr marL="285750" indent="-285750">
              <a:spcAft>
                <a:spcPts val="450"/>
              </a:spcAft>
              <a:buFont typeface="Arial" panose="020B0604020202020204" pitchFamily="34" charset="0"/>
              <a:buChar char="•"/>
            </a:pPr>
            <a:r>
              <a:rPr lang="sv-SE" sz="1600" dirty="0"/>
              <a:t>Göra individuellt medlemskap i både sektion och SLS obligatoriskt – det man ibland kallar kollektivanslutning  </a:t>
            </a:r>
          </a:p>
          <a:p>
            <a:pPr>
              <a:spcAft>
                <a:spcPts val="450"/>
              </a:spcAft>
            </a:pPr>
            <a:endParaRPr lang="sv-SE" sz="1600" dirty="0"/>
          </a:p>
          <a:p>
            <a:pPr marL="285750" indent="-285750">
              <a:spcAft>
                <a:spcPts val="450"/>
              </a:spcAft>
              <a:buFont typeface="Arial" panose="020B0604020202020204" pitchFamily="34" charset="0"/>
              <a:buChar char="•"/>
            </a:pPr>
            <a:r>
              <a:rPr lang="sv-SE" sz="1600" dirty="0"/>
              <a:t>Göra sektioner till medlemmar i SLS, som blir en alliansförening (”förening för föreningar”). Sektionerna ansluts med sina medlemmar och betalar en medlemsavgift till SLS.  </a:t>
            </a:r>
          </a:p>
          <a:p>
            <a:pPr>
              <a:spcAft>
                <a:spcPts val="450"/>
              </a:spcAft>
            </a:pPr>
            <a:endParaRPr lang="sv-SE" sz="1600" b="1" dirty="0"/>
          </a:p>
          <a:p>
            <a:pPr>
              <a:spcAft>
                <a:spcPts val="450"/>
              </a:spcAft>
            </a:pPr>
            <a:endParaRPr lang="sv-SE" sz="1600" dirty="0"/>
          </a:p>
          <a:p>
            <a:endParaRPr lang="sv-SE" dirty="0"/>
          </a:p>
        </p:txBody>
      </p:sp>
    </p:spTree>
    <p:extLst>
      <p:ext uri="{BB962C8B-B14F-4D97-AF65-F5344CB8AC3E}">
        <p14:creationId xmlns:p14="http://schemas.microsoft.com/office/powerpoint/2010/main" val="324402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306879"/>
            <a:ext cx="8229600" cy="1833184"/>
          </a:xfrm>
        </p:spPr>
        <p:txBody>
          <a:bodyPr>
            <a:normAutofit fontScale="90000"/>
          </a:bodyPr>
          <a:lstStyle/>
          <a:p>
            <a:r>
              <a:rPr lang="sv-SE" dirty="0">
                <a:solidFill>
                  <a:srgbClr val="E2007A"/>
                </a:solidFill>
              </a:rPr>
              <a:t>Förslag till nya organisation – ”alliansförening”</a:t>
            </a:r>
            <a:br>
              <a:rPr lang="sv-SE" dirty="0">
                <a:solidFill>
                  <a:srgbClr val="E2007A"/>
                </a:solidFill>
              </a:rPr>
            </a:br>
            <a:endParaRPr lang="sv-SE" dirty="0">
              <a:solidFill>
                <a:srgbClr val="E2007A"/>
              </a:solidFill>
            </a:endParaRPr>
          </a:p>
        </p:txBody>
      </p:sp>
      <p:sp>
        <p:nvSpPr>
          <p:cNvPr id="3" name="Platshållare för innehåll 2"/>
          <p:cNvSpPr>
            <a:spLocks noGrp="1"/>
          </p:cNvSpPr>
          <p:nvPr>
            <p:ph idx="1"/>
          </p:nvPr>
        </p:nvSpPr>
        <p:spPr>
          <a:xfrm>
            <a:off x="457200" y="1600200"/>
            <a:ext cx="8363272" cy="5069160"/>
          </a:xfrm>
        </p:spPr>
        <p:txBody>
          <a:bodyPr>
            <a:normAutofit/>
          </a:bodyPr>
          <a:lstStyle/>
          <a:p>
            <a:pPr marL="0" indent="0">
              <a:buNone/>
            </a:pPr>
            <a:r>
              <a:rPr lang="sv-SE" sz="2000" dirty="0"/>
              <a:t> 	 	</a:t>
            </a:r>
          </a:p>
          <a:p>
            <a:pPr marL="0" indent="0">
              <a:buNone/>
            </a:pPr>
            <a:endParaRPr lang="sv-SE" sz="2900" dirty="0"/>
          </a:p>
          <a:p>
            <a:pPr marL="0" indent="0">
              <a:buNone/>
            </a:pPr>
            <a:r>
              <a:rPr lang="sv-SE" sz="2900" dirty="0"/>
              <a:t> 	</a:t>
            </a:r>
          </a:p>
        </p:txBody>
      </p:sp>
      <p:pic>
        <p:nvPicPr>
          <p:cNvPr id="4" name="Picture 4" descr="sls_logo_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6021288"/>
            <a:ext cx="15668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rundade hörn 4">
            <a:extLst>
              <a:ext uri="{FF2B5EF4-FFF2-40B4-BE49-F238E27FC236}">
                <a16:creationId xmlns:a16="http://schemas.microsoft.com/office/drawing/2014/main" id="{99E77D17-9240-414F-8E9A-5393528D58A9}"/>
              </a:ext>
            </a:extLst>
          </p:cNvPr>
          <p:cNvSpPr/>
          <p:nvPr/>
        </p:nvSpPr>
        <p:spPr>
          <a:xfrm>
            <a:off x="1934672" y="1653942"/>
            <a:ext cx="5157607"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CF9AC01D-F959-481D-AA41-95D7840EA03A}"/>
              </a:ext>
            </a:extLst>
          </p:cNvPr>
          <p:cNvSpPr/>
          <p:nvPr/>
        </p:nvSpPr>
        <p:spPr>
          <a:xfrm>
            <a:off x="3059682" y="3210777"/>
            <a:ext cx="2073424" cy="1848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uppåt 15">
            <a:extLst>
              <a:ext uri="{FF2B5EF4-FFF2-40B4-BE49-F238E27FC236}">
                <a16:creationId xmlns:a16="http://schemas.microsoft.com/office/drawing/2014/main" id="{14AC72B0-4509-4B12-9B01-3A776C0576E2}"/>
              </a:ext>
            </a:extLst>
          </p:cNvPr>
          <p:cNvSpPr/>
          <p:nvPr/>
        </p:nvSpPr>
        <p:spPr>
          <a:xfrm>
            <a:off x="3952378" y="2492860"/>
            <a:ext cx="288032" cy="5392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13C5ED19-D4F4-4FA7-8F9F-BB3AF62C5F2A}"/>
              </a:ext>
            </a:extLst>
          </p:cNvPr>
          <p:cNvSpPr txBox="1"/>
          <p:nvPr/>
        </p:nvSpPr>
        <p:spPr>
          <a:xfrm>
            <a:off x="2051720" y="1844824"/>
            <a:ext cx="5184576" cy="677108"/>
          </a:xfrm>
          <a:prstGeom prst="rect">
            <a:avLst/>
          </a:prstGeom>
          <a:noFill/>
        </p:spPr>
        <p:txBody>
          <a:bodyPr wrap="square" rtlCol="0">
            <a:spAutoFit/>
          </a:bodyPr>
          <a:lstStyle/>
          <a:p>
            <a:r>
              <a:rPr lang="sv-SE" sz="2000" b="1" dirty="0"/>
              <a:t>SLS/moderföreningen: </a:t>
            </a:r>
            <a:r>
              <a:rPr lang="sv-SE" dirty="0"/>
              <a:t>nämnd, kansli, budget, VP</a:t>
            </a:r>
          </a:p>
          <a:p>
            <a:endParaRPr lang="sv-SE" dirty="0"/>
          </a:p>
        </p:txBody>
      </p:sp>
      <p:sp>
        <p:nvSpPr>
          <p:cNvPr id="26" name="textruta 25">
            <a:extLst>
              <a:ext uri="{FF2B5EF4-FFF2-40B4-BE49-F238E27FC236}">
                <a16:creationId xmlns:a16="http://schemas.microsoft.com/office/drawing/2014/main" id="{954F562D-9D67-4B8E-AFAE-1EB6DBF621FE}"/>
              </a:ext>
            </a:extLst>
          </p:cNvPr>
          <p:cNvSpPr txBox="1"/>
          <p:nvPr/>
        </p:nvSpPr>
        <p:spPr>
          <a:xfrm>
            <a:off x="3529701" y="3731959"/>
            <a:ext cx="1456380" cy="461665"/>
          </a:xfrm>
          <a:prstGeom prst="rect">
            <a:avLst/>
          </a:prstGeom>
          <a:noFill/>
        </p:spPr>
        <p:txBody>
          <a:bodyPr wrap="square" rtlCol="0">
            <a:spAutoFit/>
          </a:bodyPr>
          <a:lstStyle/>
          <a:p>
            <a:r>
              <a:rPr lang="sv-SE" sz="2400" b="1" dirty="0"/>
              <a:t>Sektion</a:t>
            </a:r>
          </a:p>
        </p:txBody>
      </p:sp>
      <p:sp>
        <p:nvSpPr>
          <p:cNvPr id="28" name="textruta 27">
            <a:extLst>
              <a:ext uri="{FF2B5EF4-FFF2-40B4-BE49-F238E27FC236}">
                <a16:creationId xmlns:a16="http://schemas.microsoft.com/office/drawing/2014/main" id="{7073A123-EDBC-4268-8041-066D834168EC}"/>
              </a:ext>
            </a:extLst>
          </p:cNvPr>
          <p:cNvSpPr txBox="1"/>
          <p:nvPr/>
        </p:nvSpPr>
        <p:spPr>
          <a:xfrm>
            <a:off x="3639923" y="4146546"/>
            <a:ext cx="998913" cy="646331"/>
          </a:xfrm>
          <a:prstGeom prst="rect">
            <a:avLst/>
          </a:prstGeom>
          <a:noFill/>
        </p:spPr>
        <p:txBody>
          <a:bodyPr wrap="square" rtlCol="0">
            <a:spAutoFit/>
          </a:bodyPr>
          <a:lstStyle/>
          <a:p>
            <a:r>
              <a:rPr lang="sv-SE" dirty="0"/>
              <a:t>Medlem</a:t>
            </a:r>
          </a:p>
          <a:p>
            <a:endParaRPr lang="sv-SE" dirty="0"/>
          </a:p>
        </p:txBody>
      </p:sp>
      <p:sp>
        <p:nvSpPr>
          <p:cNvPr id="29" name="textruta 28">
            <a:extLst>
              <a:ext uri="{FF2B5EF4-FFF2-40B4-BE49-F238E27FC236}">
                <a16:creationId xmlns:a16="http://schemas.microsoft.com/office/drawing/2014/main" id="{242A7E29-B3F8-48D6-B93B-BE6A63F4E7ED}"/>
              </a:ext>
            </a:extLst>
          </p:cNvPr>
          <p:cNvSpPr txBox="1"/>
          <p:nvPr/>
        </p:nvSpPr>
        <p:spPr>
          <a:xfrm>
            <a:off x="4401434" y="2519371"/>
            <a:ext cx="1422423" cy="646331"/>
          </a:xfrm>
          <a:prstGeom prst="rect">
            <a:avLst/>
          </a:prstGeom>
          <a:noFill/>
        </p:spPr>
        <p:txBody>
          <a:bodyPr wrap="square" rtlCol="0">
            <a:spAutoFit/>
          </a:bodyPr>
          <a:lstStyle/>
          <a:p>
            <a:r>
              <a:rPr lang="sv-SE" b="1" dirty="0"/>
              <a:t>Inflytande</a:t>
            </a:r>
          </a:p>
          <a:p>
            <a:endParaRPr lang="sv-SE" dirty="0"/>
          </a:p>
        </p:txBody>
      </p:sp>
      <p:sp>
        <p:nvSpPr>
          <p:cNvPr id="30" name="textruta 29">
            <a:extLst>
              <a:ext uri="{FF2B5EF4-FFF2-40B4-BE49-F238E27FC236}">
                <a16:creationId xmlns:a16="http://schemas.microsoft.com/office/drawing/2014/main" id="{F11D3EDC-35A3-49C0-A879-BC9831573561}"/>
              </a:ext>
            </a:extLst>
          </p:cNvPr>
          <p:cNvSpPr txBox="1"/>
          <p:nvPr/>
        </p:nvSpPr>
        <p:spPr>
          <a:xfrm>
            <a:off x="4401435" y="2752429"/>
            <a:ext cx="1512168" cy="646331"/>
          </a:xfrm>
          <a:prstGeom prst="rect">
            <a:avLst/>
          </a:prstGeom>
          <a:noFill/>
        </p:spPr>
        <p:txBody>
          <a:bodyPr wrap="square" rtlCol="0">
            <a:spAutoFit/>
          </a:bodyPr>
          <a:lstStyle/>
          <a:p>
            <a:r>
              <a:rPr lang="sv-SE" b="1" dirty="0"/>
              <a:t>Finansiering </a:t>
            </a:r>
          </a:p>
          <a:p>
            <a:endParaRPr lang="sv-SE" dirty="0"/>
          </a:p>
        </p:txBody>
      </p:sp>
      <p:sp>
        <p:nvSpPr>
          <p:cNvPr id="7" name="Rektangel 6">
            <a:extLst>
              <a:ext uri="{FF2B5EF4-FFF2-40B4-BE49-F238E27FC236}">
                <a16:creationId xmlns:a16="http://schemas.microsoft.com/office/drawing/2014/main" id="{128D0D96-1324-4AE3-877F-198617E30EE6}"/>
              </a:ext>
            </a:extLst>
          </p:cNvPr>
          <p:cNvSpPr/>
          <p:nvPr/>
        </p:nvSpPr>
        <p:spPr>
          <a:xfrm>
            <a:off x="3373785" y="5116234"/>
            <a:ext cx="1531188" cy="1200329"/>
          </a:xfrm>
          <a:prstGeom prst="rect">
            <a:avLst/>
          </a:prstGeom>
        </p:spPr>
        <p:txBody>
          <a:bodyPr wrap="none">
            <a:spAutoFit/>
          </a:bodyPr>
          <a:lstStyle/>
          <a:p>
            <a:pPr algn="ctr"/>
            <a:r>
              <a:rPr lang="sv-SE" b="1" dirty="0"/>
              <a:t>68 sektioner</a:t>
            </a:r>
          </a:p>
          <a:p>
            <a:pPr algn="ctr"/>
            <a:endParaRPr lang="sv-SE" b="1" dirty="0"/>
          </a:p>
          <a:p>
            <a:pPr algn="ctr"/>
            <a:r>
              <a:rPr lang="sv-SE" b="1" dirty="0"/>
              <a:t>30 000-40 000</a:t>
            </a:r>
          </a:p>
          <a:p>
            <a:pPr algn="ctr"/>
            <a:r>
              <a:rPr lang="sv-SE" b="1" dirty="0"/>
              <a:t>medlemmar  </a:t>
            </a:r>
          </a:p>
        </p:txBody>
      </p:sp>
    </p:spTree>
    <p:extLst>
      <p:ext uri="{BB962C8B-B14F-4D97-AF65-F5344CB8AC3E}">
        <p14:creationId xmlns:p14="http://schemas.microsoft.com/office/powerpoint/2010/main" val="28764921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9195</TotalTime>
  <Words>934</Words>
  <Application>Microsoft Office PowerPoint</Application>
  <PresentationFormat>Bildspel på skärmen (4:3)</PresentationFormat>
  <Paragraphs>155</Paragraphs>
  <Slides>16</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16</vt:i4>
      </vt:variant>
    </vt:vector>
  </HeadingPairs>
  <TitlesOfParts>
    <vt:vector size="19" baseType="lpstr">
      <vt:lpstr>Arial</vt:lpstr>
      <vt:lpstr>Calibri</vt:lpstr>
      <vt:lpstr>Office-tema</vt:lpstr>
      <vt:lpstr>Välkommen till en informationsträff  om nytt förslag på medlemskap i  Svenska Läkaresällskapet.  Medverkande Stefan Lindgren, ordförande, Per Johansson, kanslichef  Moderator Gunilla Bolinder </vt:lpstr>
      <vt:lpstr>PowerPoint-presentation</vt:lpstr>
      <vt:lpstr>PowerPoint-presentation</vt:lpstr>
      <vt:lpstr>PowerPoint-presentation</vt:lpstr>
      <vt:lpstr>PowerPoint-presentation</vt:lpstr>
      <vt:lpstr>Organisation - idag </vt:lpstr>
      <vt:lpstr>PowerPoint-presentation</vt:lpstr>
      <vt:lpstr>PowerPoint-presentation</vt:lpstr>
      <vt:lpstr>Förslag till nya organisation – ”alliansförening” </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Årsredovisning</dc:title>
  <dc:creator>Sara Kihlberg</dc:creator>
  <cp:lastModifiedBy>Per Johansson</cp:lastModifiedBy>
  <cp:revision>119</cp:revision>
  <dcterms:created xsi:type="dcterms:W3CDTF">2016-12-12T13:15:55Z</dcterms:created>
  <dcterms:modified xsi:type="dcterms:W3CDTF">2018-01-25T13:17:40Z</dcterms:modified>
</cp:coreProperties>
</file>