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713" r:id="rId5"/>
    <p:sldId id="738" r:id="rId6"/>
    <p:sldId id="744" r:id="rId7"/>
    <p:sldId id="736" r:id="rId8"/>
    <p:sldId id="737" r:id="rId9"/>
    <p:sldId id="714" r:id="rId10"/>
    <p:sldId id="719" r:id="rId11"/>
    <p:sldId id="735" r:id="rId12"/>
    <p:sldId id="741" r:id="rId13"/>
    <p:sldId id="743" r:id="rId14"/>
    <p:sldId id="755" r:id="rId15"/>
    <p:sldId id="287" r:id="rId16"/>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E8175"/>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69470" autoAdjust="0"/>
  </p:normalViewPr>
  <p:slideViewPr>
    <p:cSldViewPr>
      <p:cViewPr varScale="1">
        <p:scale>
          <a:sx n="118" d="100"/>
          <a:sy n="118" d="100"/>
        </p:scale>
        <p:origin x="-143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D5FE7E-E362-4062-A117-8BEBB34DAFDB}" type="datetimeFigureOut">
              <a:rPr lang="sv-SE" smtClean="0"/>
              <a:t>2019-10-18</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4B5F81-0BA8-4176-AE62-105DF70F13C6}" type="slidenum">
              <a:rPr lang="sv-SE" smtClean="0"/>
              <a:t>‹#›</a:t>
            </a:fld>
            <a:endParaRPr lang="sv-SE"/>
          </a:p>
        </p:txBody>
      </p:sp>
    </p:spTree>
    <p:extLst>
      <p:ext uri="{BB962C8B-B14F-4D97-AF65-F5344CB8AC3E}">
        <p14:creationId xmlns:p14="http://schemas.microsoft.com/office/powerpoint/2010/main" val="56904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1</a:t>
            </a:fld>
            <a:endParaRPr lang="sv-SE"/>
          </a:p>
        </p:txBody>
      </p:sp>
    </p:spTree>
    <p:extLst>
      <p:ext uri="{BB962C8B-B14F-4D97-AF65-F5344CB8AC3E}">
        <p14:creationId xmlns:p14="http://schemas.microsoft.com/office/powerpoint/2010/main" val="2490266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84B5F81-0BA8-4176-AE62-105DF70F13C6}" type="slidenum">
              <a:rPr lang="sv-SE" smtClean="0"/>
              <a:t>11</a:t>
            </a:fld>
            <a:endParaRPr lang="sv-SE"/>
          </a:p>
        </p:txBody>
      </p:sp>
    </p:spTree>
    <p:extLst>
      <p:ext uri="{BB962C8B-B14F-4D97-AF65-F5344CB8AC3E}">
        <p14:creationId xmlns:p14="http://schemas.microsoft.com/office/powerpoint/2010/main" val="36420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2</a:t>
            </a:fld>
            <a:endParaRPr lang="sv-SE"/>
          </a:p>
        </p:txBody>
      </p:sp>
    </p:spTree>
    <p:extLst>
      <p:ext uri="{BB962C8B-B14F-4D97-AF65-F5344CB8AC3E}">
        <p14:creationId xmlns:p14="http://schemas.microsoft.com/office/powerpoint/2010/main" val="685387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3</a:t>
            </a:fld>
            <a:endParaRPr lang="sv-SE"/>
          </a:p>
        </p:txBody>
      </p:sp>
    </p:spTree>
    <p:extLst>
      <p:ext uri="{BB962C8B-B14F-4D97-AF65-F5344CB8AC3E}">
        <p14:creationId xmlns:p14="http://schemas.microsoft.com/office/powerpoint/2010/main" val="826453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4</a:t>
            </a:fld>
            <a:endParaRPr lang="sv-SE"/>
          </a:p>
        </p:txBody>
      </p:sp>
    </p:spTree>
    <p:extLst>
      <p:ext uri="{BB962C8B-B14F-4D97-AF65-F5344CB8AC3E}">
        <p14:creationId xmlns:p14="http://schemas.microsoft.com/office/powerpoint/2010/main" val="385608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5</a:t>
            </a:fld>
            <a:endParaRPr lang="sv-SE"/>
          </a:p>
        </p:txBody>
      </p:sp>
    </p:spTree>
    <p:extLst>
      <p:ext uri="{BB962C8B-B14F-4D97-AF65-F5344CB8AC3E}">
        <p14:creationId xmlns:p14="http://schemas.microsoft.com/office/powerpoint/2010/main" val="330486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6</a:t>
            </a:fld>
            <a:endParaRPr lang="sv-SE"/>
          </a:p>
        </p:txBody>
      </p:sp>
    </p:spTree>
    <p:extLst>
      <p:ext uri="{BB962C8B-B14F-4D97-AF65-F5344CB8AC3E}">
        <p14:creationId xmlns:p14="http://schemas.microsoft.com/office/powerpoint/2010/main" val="2671002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1D41C52-F7B6-4F37-8881-00B10EE99F9C}" type="slidenum">
              <a:rPr lang="sv-SE" smtClean="0"/>
              <a:t>8</a:t>
            </a:fld>
            <a:endParaRPr lang="sv-SE"/>
          </a:p>
        </p:txBody>
      </p:sp>
    </p:spTree>
    <p:extLst>
      <p:ext uri="{BB962C8B-B14F-4D97-AF65-F5344CB8AC3E}">
        <p14:creationId xmlns:p14="http://schemas.microsoft.com/office/powerpoint/2010/main" val="1392167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9</a:t>
            </a:fld>
            <a:endParaRPr lang="sv-SE"/>
          </a:p>
        </p:txBody>
      </p:sp>
    </p:spTree>
    <p:extLst>
      <p:ext uri="{BB962C8B-B14F-4D97-AF65-F5344CB8AC3E}">
        <p14:creationId xmlns:p14="http://schemas.microsoft.com/office/powerpoint/2010/main" val="3209390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83FE201-2AAB-4D16-93B1-74F67F6D1A93}" type="slidenum">
              <a:rPr lang="sv-SE" smtClean="0"/>
              <a:t>10</a:t>
            </a:fld>
            <a:endParaRPr lang="sv-SE"/>
          </a:p>
        </p:txBody>
      </p:sp>
    </p:spTree>
    <p:extLst>
      <p:ext uri="{BB962C8B-B14F-4D97-AF65-F5344CB8AC3E}">
        <p14:creationId xmlns:p14="http://schemas.microsoft.com/office/powerpoint/2010/main" val="1466456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597819"/>
            <a:ext cx="7772400" cy="1102519"/>
          </a:xfrm>
        </p:spPr>
        <p:txBody>
          <a:bodyPr/>
          <a:lstStyle/>
          <a:p>
            <a:r>
              <a:rPr lang="sv-SE"/>
              <a:t>Klicka här för att ändra format</a:t>
            </a:r>
          </a:p>
        </p:txBody>
      </p:sp>
      <p:sp>
        <p:nvSpPr>
          <p:cNvPr id="3" name="Underrubri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CEBB73A7-8EC4-4EFD-A477-9A84CCB99221}" type="datetimeFigureOut">
              <a:rPr lang="sv-SE" smtClean="0"/>
              <a:t>2019-10-18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171484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BB73A7-8EC4-4EFD-A477-9A84CCB99221}" type="datetimeFigureOut">
              <a:rPr lang="sv-SE" smtClean="0"/>
              <a:t>2019-10-18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86418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154781"/>
            <a:ext cx="2057400" cy="329088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154781"/>
            <a:ext cx="6019800" cy="329088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BB73A7-8EC4-4EFD-A477-9A84CCB99221}" type="datetimeFigureOut">
              <a:rPr lang="sv-SE" smtClean="0"/>
              <a:t>2019-10-18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313212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BB73A7-8EC4-4EFD-A477-9A84CCB99221}" type="datetimeFigureOut">
              <a:rPr lang="sv-SE" smtClean="0"/>
              <a:t>2019-10-18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12903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3305176"/>
            <a:ext cx="7772400" cy="1021556"/>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EBB73A7-8EC4-4EFD-A477-9A84CCB99221}" type="datetimeFigureOut">
              <a:rPr lang="sv-SE" smtClean="0"/>
              <a:t>2019-10-18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119143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EBB73A7-8EC4-4EFD-A477-9A84CCB99221}" type="datetimeFigureOut">
              <a:rPr lang="sv-SE" smtClean="0"/>
              <a:t>2019-10-18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2265062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05979"/>
            <a:ext cx="8229600" cy="85725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EBB73A7-8EC4-4EFD-A477-9A84CCB99221}" type="datetimeFigureOut">
              <a:rPr lang="sv-SE" smtClean="0"/>
              <a:t>2019-10-18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380284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EBB73A7-8EC4-4EFD-A477-9A84CCB99221}" type="datetimeFigureOut">
              <a:rPr lang="sv-SE" smtClean="0"/>
              <a:t>2019-10-18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99894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EBB73A7-8EC4-4EFD-A477-9A84CCB99221}" type="datetimeFigureOut">
              <a:rPr lang="sv-SE" smtClean="0"/>
              <a:t>2019-10-18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377440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1" y="204787"/>
            <a:ext cx="3008313" cy="871538"/>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EBB73A7-8EC4-4EFD-A477-9A84CCB99221}" type="datetimeFigureOut">
              <a:rPr lang="sv-SE" smtClean="0"/>
              <a:t>2019-10-18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1626722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600450"/>
            <a:ext cx="5486400" cy="425054"/>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EBB73A7-8EC4-4EFD-A477-9A84CCB99221}" type="datetimeFigureOut">
              <a:rPr lang="sv-SE" smtClean="0"/>
              <a:t>2019-10-18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B1A1F8F-BA29-4CD4-8E71-8EEF85B6FFDD}" type="slidenum">
              <a:rPr lang="sv-SE" smtClean="0"/>
              <a:t>‹#›</a:t>
            </a:fld>
            <a:endParaRPr lang="sv-SE"/>
          </a:p>
        </p:txBody>
      </p:sp>
    </p:spTree>
    <p:extLst>
      <p:ext uri="{BB962C8B-B14F-4D97-AF65-F5344CB8AC3E}">
        <p14:creationId xmlns:p14="http://schemas.microsoft.com/office/powerpoint/2010/main" val="1755144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EBB73A7-8EC4-4EFD-A477-9A84CCB99221}" type="datetimeFigureOut">
              <a:rPr lang="sv-SE" smtClean="0"/>
              <a:t>2019-10-18</a:t>
            </a:fld>
            <a:endParaRPr lang="sv-SE"/>
          </a:p>
        </p:txBody>
      </p:sp>
      <p:sp>
        <p:nvSpPr>
          <p:cNvPr id="5" name="Platshållare för sidfo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1A1F8F-BA29-4CD4-8E71-8EEF85B6FFDD}" type="slidenum">
              <a:rPr lang="sv-SE" smtClean="0"/>
              <a:t>‹#›</a:t>
            </a:fld>
            <a:endParaRPr lang="sv-SE"/>
          </a:p>
        </p:txBody>
      </p:sp>
    </p:spTree>
    <p:extLst>
      <p:ext uri="{BB962C8B-B14F-4D97-AF65-F5344CB8AC3E}">
        <p14:creationId xmlns:p14="http://schemas.microsoft.com/office/powerpoint/2010/main" val="763220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mailto:medlemsforening@sls.s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mailto:medlemsforening@sls.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extruta 1">
            <a:extLst>
              <a:ext uri="{FF2B5EF4-FFF2-40B4-BE49-F238E27FC236}">
                <a16:creationId xmlns:a16="http://schemas.microsoft.com/office/drawing/2014/main" xmlns="" id="{5E7A5E61-74E7-4185-9CE2-83BF8AF98177}"/>
              </a:ext>
            </a:extLst>
          </p:cNvPr>
          <p:cNvSpPr txBox="1"/>
          <p:nvPr/>
        </p:nvSpPr>
        <p:spPr>
          <a:xfrm>
            <a:off x="467544" y="1275605"/>
            <a:ext cx="8439966" cy="5624617"/>
          </a:xfrm>
          <a:prstGeom prst="rect">
            <a:avLst/>
          </a:prstGeom>
          <a:noFill/>
        </p:spPr>
        <p:txBody>
          <a:bodyPr wrap="square" rtlCol="0">
            <a:spAutoFit/>
          </a:bodyPr>
          <a:lstStyle/>
          <a:p>
            <a:pPr>
              <a:spcAft>
                <a:spcPts val="338"/>
              </a:spcAft>
            </a:pPr>
            <a:r>
              <a:rPr lang="sv-SE" sz="2000" b="1" dirty="0"/>
              <a:t>Förändringen innebär  </a:t>
            </a:r>
            <a:r>
              <a:rPr lang="sv-SE" sz="2000" b="1" dirty="0" smtClean="0"/>
              <a:t/>
            </a:r>
            <a:br>
              <a:rPr lang="sv-SE" sz="2000" b="1" dirty="0" smtClean="0"/>
            </a:br>
            <a:endParaRPr lang="sv-SE" sz="2000" dirty="0"/>
          </a:p>
          <a:p>
            <a:pPr marL="257175" indent="-257175">
              <a:spcAft>
                <a:spcPts val="338"/>
              </a:spcAft>
              <a:buFont typeface="Arial" panose="020B0604020202020204" pitchFamily="34" charset="0"/>
              <a:buChar char="•"/>
            </a:pPr>
            <a:r>
              <a:rPr lang="sv-SE" sz="1500" dirty="0" smtClean="0"/>
              <a:t>Sektioner </a:t>
            </a:r>
            <a:r>
              <a:rPr lang="sv-SE" sz="1500" dirty="0"/>
              <a:t>kan bli </a:t>
            </a:r>
            <a:r>
              <a:rPr lang="sv-SE" sz="1500" b="1" dirty="0"/>
              <a:t>medlemsföreningar</a:t>
            </a:r>
            <a:r>
              <a:rPr lang="sv-SE" sz="1500" dirty="0"/>
              <a:t> i SLS fr o m 1 jan </a:t>
            </a:r>
            <a:r>
              <a:rPr lang="sv-SE" sz="1500" dirty="0" smtClean="0"/>
              <a:t>2021</a:t>
            </a:r>
            <a:br>
              <a:rPr lang="sv-SE" sz="1500" dirty="0" smtClean="0"/>
            </a:br>
            <a:endParaRPr lang="sv-SE" sz="1500" dirty="0"/>
          </a:p>
          <a:p>
            <a:pPr marL="257175" indent="-257175">
              <a:spcAft>
                <a:spcPts val="338"/>
              </a:spcAft>
              <a:buFont typeface="Arial" panose="020B0604020202020204" pitchFamily="34" charset="0"/>
              <a:buChar char="•"/>
            </a:pPr>
            <a:r>
              <a:rPr lang="sv-SE" sz="1500" dirty="0"/>
              <a:t>SLS kommer framöver att ha två medlemskategorier: </a:t>
            </a:r>
            <a:r>
              <a:rPr lang="sv-SE" sz="1500" dirty="0" smtClean="0"/>
              <a:t>Medlemsföreningar samt individuella </a:t>
            </a:r>
            <a:r>
              <a:rPr lang="sv-SE" sz="1500" dirty="0"/>
              <a:t>medlemmar </a:t>
            </a:r>
          </a:p>
          <a:p>
            <a:pPr marL="257175" indent="-257175">
              <a:spcAft>
                <a:spcPts val="338"/>
              </a:spcAft>
              <a:buFont typeface="Arial" panose="020B0604020202020204" pitchFamily="34" charset="0"/>
              <a:buChar char="•"/>
            </a:pPr>
            <a:endParaRPr lang="sv-SE" sz="1500" dirty="0"/>
          </a:p>
          <a:p>
            <a:pPr marL="257175" indent="-257175">
              <a:spcAft>
                <a:spcPts val="338"/>
              </a:spcAft>
              <a:buFont typeface="Arial" panose="020B0604020202020204" pitchFamily="34" charset="0"/>
              <a:buChar char="•"/>
            </a:pPr>
            <a:r>
              <a:rPr lang="sv-SE" sz="1500" dirty="0"/>
              <a:t>Stärker </a:t>
            </a:r>
            <a:r>
              <a:rPr lang="sv-SE" sz="1500" dirty="0" smtClean="0"/>
              <a:t>interndemokratin</a:t>
            </a:r>
            <a:br>
              <a:rPr lang="sv-SE" sz="1500" dirty="0" smtClean="0"/>
            </a:br>
            <a:endParaRPr lang="sv-SE" sz="1500" dirty="0"/>
          </a:p>
          <a:p>
            <a:pPr marL="257175" indent="-257175">
              <a:spcAft>
                <a:spcPts val="338"/>
              </a:spcAft>
              <a:buFont typeface="Arial" panose="020B0604020202020204" pitchFamily="34" charset="0"/>
              <a:buChar char="•"/>
            </a:pPr>
            <a:r>
              <a:rPr lang="sv-SE" sz="1500" dirty="0"/>
              <a:t>Bidrar till solidarisk </a:t>
            </a:r>
            <a:r>
              <a:rPr lang="sv-SE" sz="1500" dirty="0" smtClean="0"/>
              <a:t>finansiering</a:t>
            </a:r>
            <a:br>
              <a:rPr lang="sv-SE" sz="1500" dirty="0" smtClean="0"/>
            </a:br>
            <a:endParaRPr lang="sv-SE" sz="1500" dirty="0"/>
          </a:p>
          <a:p>
            <a:pPr marL="257175" indent="-257175">
              <a:spcAft>
                <a:spcPts val="338"/>
              </a:spcAft>
              <a:buFont typeface="Arial" panose="020B0604020202020204" pitchFamily="34" charset="0"/>
              <a:buChar char="•"/>
            </a:pPr>
            <a:r>
              <a:rPr lang="sv-SE" sz="1500" dirty="0"/>
              <a:t>Stärker SLS som ”moderförening” till föreningar och </a:t>
            </a:r>
            <a:r>
              <a:rPr lang="sv-SE" sz="1500" dirty="0" smtClean="0"/>
              <a:t>sektioner</a:t>
            </a:r>
            <a:br>
              <a:rPr lang="sv-SE" sz="1500" dirty="0" smtClean="0"/>
            </a:br>
            <a:endParaRPr lang="sv-SE" sz="1500" dirty="0"/>
          </a:p>
          <a:p>
            <a:pPr marL="257175" indent="-257175">
              <a:spcAft>
                <a:spcPts val="338"/>
              </a:spcAft>
              <a:buFont typeface="Arial" panose="020B0604020202020204" pitchFamily="34" charset="0"/>
              <a:buChar char="•"/>
            </a:pPr>
            <a:r>
              <a:rPr lang="sv-SE" sz="1500" dirty="0"/>
              <a:t>Välkomnar alla nuvarande sektioner, alla läkare ska kunna vara en del av SLS</a:t>
            </a:r>
          </a:p>
          <a:p>
            <a:pPr marL="257175" indent="-257175">
              <a:spcAft>
                <a:spcPts val="338"/>
              </a:spcAft>
              <a:buFont typeface="Arial" panose="020B0604020202020204" pitchFamily="34" charset="0"/>
              <a:buChar char="•"/>
            </a:pPr>
            <a:endParaRPr lang="sv-SE" sz="1500" dirty="0"/>
          </a:p>
          <a:p>
            <a:pPr>
              <a:spcAft>
                <a:spcPts val="338"/>
              </a:spcAft>
            </a:pPr>
            <a:endParaRPr lang="sv-SE" sz="1500" dirty="0"/>
          </a:p>
          <a:p>
            <a:pPr>
              <a:spcAft>
                <a:spcPts val="338"/>
              </a:spcAft>
            </a:pPr>
            <a:r>
              <a:rPr lang="sv-SE" sz="1500" b="1" i="1" dirty="0"/>
              <a:t> </a:t>
            </a:r>
            <a:endParaRPr lang="sv-SE" sz="1500" dirty="0"/>
          </a:p>
          <a:p>
            <a:pPr>
              <a:spcAft>
                <a:spcPts val="338"/>
              </a:spcAft>
            </a:pPr>
            <a:endParaRPr lang="sv-SE" sz="1500" dirty="0"/>
          </a:p>
          <a:p>
            <a:pPr marL="214313" indent="-214313">
              <a:spcAft>
                <a:spcPts val="338"/>
              </a:spcAft>
              <a:buFont typeface="Arial" panose="020B0604020202020204" pitchFamily="34" charset="0"/>
              <a:buChar char="•"/>
            </a:pPr>
            <a:endParaRPr lang="sv-SE" sz="1500" dirty="0"/>
          </a:p>
          <a:p>
            <a:pPr marL="214313" indent="-214313">
              <a:spcAft>
                <a:spcPts val="338"/>
              </a:spcAft>
              <a:buFont typeface="Arial" panose="020B0604020202020204" pitchFamily="34" charset="0"/>
              <a:buChar char="•"/>
            </a:pPr>
            <a:endParaRPr lang="sv-SE" sz="1500" dirty="0"/>
          </a:p>
          <a:p>
            <a:pPr>
              <a:spcAft>
                <a:spcPts val="338"/>
              </a:spcAft>
            </a:pPr>
            <a:r>
              <a:rPr lang="sv-SE" sz="1500" dirty="0"/>
              <a:t> </a:t>
            </a:r>
          </a:p>
          <a:p>
            <a:pPr>
              <a:spcAft>
                <a:spcPts val="338"/>
              </a:spcAft>
            </a:pPr>
            <a:endParaRPr lang="sv-SE" sz="1200" dirty="0"/>
          </a:p>
        </p:txBody>
      </p:sp>
    </p:spTree>
    <p:extLst>
      <p:ext uri="{BB962C8B-B14F-4D97-AF65-F5344CB8AC3E}">
        <p14:creationId xmlns:p14="http://schemas.microsoft.com/office/powerpoint/2010/main" val="279763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extruta 1">
            <a:extLst>
              <a:ext uri="{FF2B5EF4-FFF2-40B4-BE49-F238E27FC236}">
                <a16:creationId xmlns:a16="http://schemas.microsoft.com/office/drawing/2014/main" xmlns="" id="{5E7A5E61-74E7-4185-9CE2-83BF8AF98177}"/>
              </a:ext>
            </a:extLst>
          </p:cNvPr>
          <p:cNvSpPr txBox="1"/>
          <p:nvPr/>
        </p:nvSpPr>
        <p:spPr>
          <a:xfrm>
            <a:off x="395536" y="1347614"/>
            <a:ext cx="7344816" cy="3462486"/>
          </a:xfrm>
          <a:prstGeom prst="rect">
            <a:avLst/>
          </a:prstGeom>
          <a:noFill/>
        </p:spPr>
        <p:txBody>
          <a:bodyPr wrap="square" rtlCol="0">
            <a:spAutoFit/>
          </a:bodyPr>
          <a:lstStyle/>
          <a:p>
            <a:pPr lvl="0"/>
            <a:r>
              <a:rPr lang="sv-SE" sz="2000" b="1" dirty="0"/>
              <a:t>Ansökan om att bli medlemsförening </a:t>
            </a:r>
            <a:r>
              <a:rPr lang="sv-SE" sz="2000" b="1" dirty="0" smtClean="0"/>
              <a:t/>
            </a:r>
            <a:br>
              <a:rPr lang="sv-SE" sz="2000" b="1" dirty="0" smtClean="0"/>
            </a:br>
            <a:endParaRPr lang="sv-SE" sz="2000" b="1" dirty="0"/>
          </a:p>
          <a:p>
            <a:r>
              <a:rPr lang="sv-SE" sz="1500" dirty="0" smtClean="0"/>
              <a:t>Själva </a:t>
            </a:r>
            <a:r>
              <a:rPr lang="sv-SE" sz="1500" dirty="0"/>
              <a:t>ansökan är enkel. Sektionen skickar ett mejl till SLS om att den önskar bli medlemsförening i SLS. Mejlet skickas till </a:t>
            </a:r>
            <a:r>
              <a:rPr lang="sv-SE" sz="1500" dirty="0" smtClean="0">
                <a:hlinkClick r:id="rId4"/>
              </a:rPr>
              <a:t>medlemsforening@sls.se</a:t>
            </a:r>
            <a:r>
              <a:rPr lang="sv-SE" sz="1500" dirty="0"/>
              <a:t>. </a:t>
            </a:r>
            <a:endParaRPr lang="sv-SE" sz="1500" dirty="0" smtClean="0"/>
          </a:p>
          <a:p>
            <a:endParaRPr lang="sv-SE" sz="1500" dirty="0"/>
          </a:p>
          <a:p>
            <a:r>
              <a:rPr lang="sv-SE" sz="1500" dirty="0" smtClean="0"/>
              <a:t>Protokoll </a:t>
            </a:r>
            <a:r>
              <a:rPr lang="sv-SE" sz="1500" dirty="0"/>
              <a:t>från årsmötet där beslutet framgår och de reviderade stadgarna ska </a:t>
            </a:r>
            <a:r>
              <a:rPr lang="sv-SE" sz="1500" dirty="0" smtClean="0"/>
              <a:t/>
            </a:r>
            <a:br>
              <a:rPr lang="sv-SE" sz="1500" dirty="0" smtClean="0"/>
            </a:br>
            <a:r>
              <a:rPr lang="sv-SE" sz="1500" dirty="0" smtClean="0"/>
              <a:t>bifogas </a:t>
            </a:r>
            <a:r>
              <a:rPr lang="sv-SE" sz="1500" dirty="0"/>
              <a:t>ansökan. </a:t>
            </a:r>
          </a:p>
          <a:p>
            <a:endParaRPr lang="sv-SE" sz="1500" dirty="0"/>
          </a:p>
          <a:p>
            <a:r>
              <a:rPr lang="sv-SE" sz="1500" dirty="0"/>
              <a:t>Sektion som inte hunnit anpassa sina stadgar bifogar antingen ett styrelseprotokoll </a:t>
            </a:r>
            <a:r>
              <a:rPr lang="sv-SE" sz="1500" dirty="0" smtClean="0"/>
              <a:t/>
            </a:r>
            <a:br>
              <a:rPr lang="sv-SE" sz="1500" dirty="0" smtClean="0"/>
            </a:br>
            <a:r>
              <a:rPr lang="sv-SE" sz="1500" dirty="0" smtClean="0"/>
              <a:t>eller </a:t>
            </a:r>
            <a:r>
              <a:rPr lang="sv-SE" sz="1500" dirty="0"/>
              <a:t>årsmötesprotokoll där avsikten/beslutet att bli medlemsförening i SLS framgår. </a:t>
            </a:r>
          </a:p>
          <a:p>
            <a:endParaRPr lang="sv-SE" sz="1350" dirty="0"/>
          </a:p>
          <a:p>
            <a:pPr>
              <a:spcAft>
                <a:spcPts val="338"/>
              </a:spcAft>
            </a:pPr>
            <a:endParaRPr lang="sv-SE" sz="1500" dirty="0"/>
          </a:p>
          <a:p>
            <a:pPr marL="257175" indent="-257175">
              <a:spcAft>
                <a:spcPts val="338"/>
              </a:spcAft>
              <a:buFont typeface="Arial" panose="020B0604020202020204" pitchFamily="34" charset="0"/>
              <a:buChar char="•"/>
            </a:pPr>
            <a:endParaRPr lang="sv-SE" sz="1350" dirty="0"/>
          </a:p>
          <a:p>
            <a:pPr>
              <a:spcAft>
                <a:spcPts val="338"/>
              </a:spcAft>
            </a:pPr>
            <a:endParaRPr lang="sv-SE" sz="1200" dirty="0"/>
          </a:p>
        </p:txBody>
      </p:sp>
    </p:spTree>
    <p:extLst>
      <p:ext uri="{BB962C8B-B14F-4D97-AF65-F5344CB8AC3E}">
        <p14:creationId xmlns:p14="http://schemas.microsoft.com/office/powerpoint/2010/main" val="761291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extruta 1">
            <a:extLst>
              <a:ext uri="{FF2B5EF4-FFF2-40B4-BE49-F238E27FC236}">
                <a16:creationId xmlns:a16="http://schemas.microsoft.com/office/drawing/2014/main" xmlns="" id="{5E7A5E61-74E7-4185-9CE2-83BF8AF98177}"/>
              </a:ext>
            </a:extLst>
          </p:cNvPr>
          <p:cNvSpPr txBox="1"/>
          <p:nvPr/>
        </p:nvSpPr>
        <p:spPr>
          <a:xfrm>
            <a:off x="467544" y="1491630"/>
            <a:ext cx="7200800" cy="3154710"/>
          </a:xfrm>
          <a:prstGeom prst="rect">
            <a:avLst/>
          </a:prstGeom>
          <a:noFill/>
        </p:spPr>
        <p:txBody>
          <a:bodyPr wrap="square" rtlCol="0">
            <a:spAutoFit/>
          </a:bodyPr>
          <a:lstStyle/>
          <a:p>
            <a:pPr lvl="0"/>
            <a:r>
              <a:rPr lang="sv-SE" sz="2000" b="1" dirty="0"/>
              <a:t>Har någon sektion sagt ja? </a:t>
            </a:r>
            <a:r>
              <a:rPr lang="sv-SE" sz="1500" b="1" dirty="0" smtClean="0"/>
              <a:t/>
            </a:r>
            <a:br>
              <a:rPr lang="sv-SE" sz="1500" b="1" dirty="0" smtClean="0"/>
            </a:br>
            <a:endParaRPr lang="sv-SE" sz="1500" dirty="0"/>
          </a:p>
          <a:p>
            <a:pPr marL="285750" indent="-285750">
              <a:buFont typeface="Arial" panose="020B0604020202020204" pitchFamily="34" charset="0"/>
              <a:buChar char="•"/>
            </a:pPr>
            <a:r>
              <a:rPr lang="sv-SE" sz="1500" dirty="0" smtClean="0"/>
              <a:t>Minst </a:t>
            </a:r>
            <a:r>
              <a:rPr lang="sv-SE" sz="1500" dirty="0"/>
              <a:t>11 sektioner har under hösten (mitten av augusti-början av oktober) haft årsmöten som sagt ja till att bli medlemsförening i </a:t>
            </a:r>
            <a:r>
              <a:rPr lang="sv-SE" sz="1500" dirty="0" smtClean="0"/>
              <a:t>SLS</a:t>
            </a:r>
            <a:br>
              <a:rPr lang="sv-SE" sz="1500" dirty="0" smtClean="0"/>
            </a:br>
            <a:endParaRPr lang="sv-SE" sz="1500" dirty="0"/>
          </a:p>
          <a:p>
            <a:pPr marL="285750" indent="-285750">
              <a:buFont typeface="Arial" panose="020B0604020202020204" pitchFamily="34" charset="0"/>
              <a:buChar char="•"/>
            </a:pPr>
            <a:r>
              <a:rPr lang="sv-SE" sz="1500" dirty="0"/>
              <a:t>Ingen sektion (vad vi vet) har haft årsmöte under hösten som sagt nej till att bli medlemsförening i SLS </a:t>
            </a:r>
            <a:r>
              <a:rPr lang="sv-SE" sz="1500" dirty="0" smtClean="0"/>
              <a:t/>
            </a:r>
            <a:br>
              <a:rPr lang="sv-SE" sz="1500" dirty="0" smtClean="0"/>
            </a:br>
            <a:endParaRPr lang="sv-SE" sz="1500" dirty="0"/>
          </a:p>
          <a:p>
            <a:pPr marL="285750" indent="-285750">
              <a:buFont typeface="Arial" panose="020B0604020202020204" pitchFamily="34" charset="0"/>
              <a:buChar char="•"/>
            </a:pPr>
            <a:r>
              <a:rPr lang="sv-SE" sz="1500" dirty="0"/>
              <a:t>Ytterligare 7 sektioner vet vi kommer att säga ja </a:t>
            </a:r>
          </a:p>
          <a:p>
            <a:endParaRPr lang="sv-SE" sz="1350" dirty="0"/>
          </a:p>
          <a:p>
            <a:pPr>
              <a:spcAft>
                <a:spcPts val="338"/>
              </a:spcAft>
            </a:pPr>
            <a:endParaRPr lang="sv-SE" sz="1500" dirty="0"/>
          </a:p>
          <a:p>
            <a:pPr marL="257175" indent="-257175">
              <a:spcAft>
                <a:spcPts val="338"/>
              </a:spcAft>
              <a:buFont typeface="Arial" panose="020B0604020202020204" pitchFamily="34" charset="0"/>
              <a:buChar char="•"/>
            </a:pPr>
            <a:endParaRPr lang="sv-SE" sz="1350" dirty="0"/>
          </a:p>
          <a:p>
            <a:pPr>
              <a:spcAft>
                <a:spcPts val="338"/>
              </a:spcAft>
            </a:pPr>
            <a:endParaRPr lang="sv-SE" sz="1200" dirty="0"/>
          </a:p>
        </p:txBody>
      </p:sp>
    </p:spTree>
    <p:extLst>
      <p:ext uri="{BB962C8B-B14F-4D97-AF65-F5344CB8AC3E}">
        <p14:creationId xmlns:p14="http://schemas.microsoft.com/office/powerpoint/2010/main" val="41314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287628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789553"/>
            <a:ext cx="5562618" cy="646331"/>
          </a:xfrm>
          <a:prstGeom prst="rect">
            <a:avLst/>
          </a:prstGeom>
          <a:noFill/>
        </p:spPr>
        <p:txBody>
          <a:bodyPr wrap="square" rtlCol="0">
            <a:spAutoFit/>
          </a:bodyPr>
          <a:lstStyle/>
          <a:p>
            <a:pPr algn="ctr"/>
            <a:r>
              <a:rPr lang="sv-SE" sz="2400" b="1" dirty="0"/>
              <a:t> </a:t>
            </a:r>
            <a:endParaRPr lang="sv-SE" sz="1200" dirty="0"/>
          </a:p>
          <a:p>
            <a:pPr marL="214313" indent="-214313">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395536" y="1275606"/>
            <a:ext cx="6264696" cy="5086008"/>
          </a:xfrm>
          <a:prstGeom prst="rect">
            <a:avLst/>
          </a:prstGeom>
          <a:noFill/>
        </p:spPr>
        <p:txBody>
          <a:bodyPr wrap="square" rtlCol="0">
            <a:spAutoFit/>
          </a:bodyPr>
          <a:lstStyle/>
          <a:p>
            <a:pPr>
              <a:spcAft>
                <a:spcPts val="338"/>
              </a:spcAft>
            </a:pPr>
            <a:r>
              <a:rPr lang="sv-SE" sz="2000" b="1" dirty="0" smtClean="0"/>
              <a:t>Medlemsförening</a:t>
            </a:r>
            <a:br>
              <a:rPr lang="sv-SE" sz="2000" b="1" dirty="0" smtClean="0"/>
            </a:br>
            <a:endParaRPr lang="sv-SE" sz="2000" b="1" dirty="0"/>
          </a:p>
          <a:p>
            <a:pPr marL="257175" indent="-257175">
              <a:spcAft>
                <a:spcPts val="338"/>
              </a:spcAft>
              <a:buFont typeface="Arial" panose="020B0604020202020204" pitchFamily="34" charset="0"/>
              <a:buChar char="•"/>
            </a:pPr>
            <a:r>
              <a:rPr lang="sv-SE" sz="1500" dirty="0"/>
              <a:t>Ansluts med hela sitt </a:t>
            </a:r>
            <a:r>
              <a:rPr lang="sv-SE" sz="1500" dirty="0" smtClean="0"/>
              <a:t>medlemsantal</a:t>
            </a:r>
            <a:br>
              <a:rPr lang="sv-SE" sz="1500" dirty="0" smtClean="0"/>
            </a:br>
            <a:endParaRPr lang="sv-SE" sz="1500" dirty="0"/>
          </a:p>
          <a:p>
            <a:pPr marL="257175" indent="-257175">
              <a:spcAft>
                <a:spcPts val="338"/>
              </a:spcAft>
              <a:buFont typeface="Arial" panose="020B0604020202020204" pitchFamily="34" charset="0"/>
              <a:buChar char="•"/>
            </a:pPr>
            <a:r>
              <a:rPr lang="sv-SE" sz="1500" dirty="0"/>
              <a:t>Samtliga medlemmar i medlemsföreningen blir föreningsanknutna medlemmar i SLS  </a:t>
            </a:r>
            <a:r>
              <a:rPr lang="sv-SE" sz="1500" dirty="0" smtClean="0"/>
              <a:t/>
            </a:r>
            <a:br>
              <a:rPr lang="sv-SE" sz="1500" dirty="0" smtClean="0"/>
            </a:br>
            <a:endParaRPr lang="sv-SE" sz="1500" dirty="0"/>
          </a:p>
          <a:p>
            <a:pPr marL="257175" indent="-257175">
              <a:spcAft>
                <a:spcPts val="338"/>
              </a:spcAft>
              <a:buFont typeface="Arial" panose="020B0604020202020204" pitchFamily="34" charset="0"/>
              <a:buChar char="•"/>
            </a:pPr>
            <a:r>
              <a:rPr lang="sv-SE" sz="1500" dirty="0"/>
              <a:t>Inflytande i SLS i relation till antalet läkarmedlemmar i </a:t>
            </a:r>
            <a:r>
              <a:rPr lang="sv-SE" sz="1500" dirty="0" smtClean="0"/>
              <a:t>föreningen</a:t>
            </a:r>
            <a:br>
              <a:rPr lang="sv-SE" sz="1500" dirty="0" smtClean="0"/>
            </a:br>
            <a:r>
              <a:rPr lang="sv-SE" sz="1500" dirty="0" smtClean="0"/>
              <a:t> </a:t>
            </a:r>
            <a:endParaRPr lang="sv-SE" sz="1500" dirty="0"/>
          </a:p>
          <a:p>
            <a:pPr marL="257175" indent="-257175">
              <a:spcAft>
                <a:spcPts val="338"/>
              </a:spcAft>
              <a:buFont typeface="Arial" panose="020B0604020202020204" pitchFamily="34" charset="0"/>
              <a:buChar char="•"/>
            </a:pPr>
            <a:r>
              <a:rPr lang="sv-SE" sz="1500" dirty="0"/>
              <a:t>Betalar avgiften till SLS utifrån antalet läkarmedlemmar i föreningen </a:t>
            </a:r>
          </a:p>
          <a:p>
            <a:pPr>
              <a:spcAft>
                <a:spcPts val="338"/>
              </a:spcAft>
            </a:pPr>
            <a:endParaRPr lang="sv-SE" sz="1500" dirty="0"/>
          </a:p>
          <a:p>
            <a:pPr marL="257175" indent="-257175">
              <a:spcAft>
                <a:spcPts val="338"/>
              </a:spcAft>
              <a:buFont typeface="Arial" panose="020B0604020202020204" pitchFamily="34" charset="0"/>
              <a:buChar char="•"/>
            </a:pPr>
            <a:endParaRPr lang="sv-SE" sz="1500" dirty="0"/>
          </a:p>
          <a:p>
            <a:pPr>
              <a:spcAft>
                <a:spcPts val="338"/>
              </a:spcAft>
            </a:pPr>
            <a:endParaRPr lang="sv-SE" sz="1500" dirty="0"/>
          </a:p>
          <a:p>
            <a:pPr>
              <a:spcAft>
                <a:spcPts val="338"/>
              </a:spcAft>
            </a:pPr>
            <a:r>
              <a:rPr lang="sv-SE" sz="1500" b="1" i="1" dirty="0"/>
              <a:t> </a:t>
            </a:r>
            <a:endParaRPr lang="sv-SE" sz="1500" dirty="0"/>
          </a:p>
          <a:p>
            <a:pPr>
              <a:spcAft>
                <a:spcPts val="338"/>
              </a:spcAft>
            </a:pPr>
            <a:endParaRPr lang="sv-SE" sz="1500" dirty="0"/>
          </a:p>
          <a:p>
            <a:pPr marL="214313" indent="-214313">
              <a:spcAft>
                <a:spcPts val="338"/>
              </a:spcAft>
              <a:buFont typeface="Arial" panose="020B0604020202020204" pitchFamily="34" charset="0"/>
              <a:buChar char="•"/>
            </a:pPr>
            <a:endParaRPr lang="sv-SE" sz="1500" dirty="0"/>
          </a:p>
          <a:p>
            <a:pPr marL="214313" indent="-214313">
              <a:spcAft>
                <a:spcPts val="338"/>
              </a:spcAft>
              <a:buFont typeface="Arial" panose="020B0604020202020204" pitchFamily="34" charset="0"/>
              <a:buChar char="•"/>
            </a:pPr>
            <a:endParaRPr lang="sv-SE" sz="1500" dirty="0"/>
          </a:p>
          <a:p>
            <a:pPr>
              <a:spcAft>
                <a:spcPts val="338"/>
              </a:spcAft>
            </a:pPr>
            <a:r>
              <a:rPr lang="sv-SE" sz="1500" dirty="0"/>
              <a:t> </a:t>
            </a:r>
          </a:p>
          <a:p>
            <a:pPr>
              <a:spcAft>
                <a:spcPts val="338"/>
              </a:spcAft>
            </a:pPr>
            <a:endParaRPr lang="sv-SE" sz="1200" dirty="0"/>
          </a:p>
        </p:txBody>
      </p:sp>
    </p:spTree>
    <p:extLst>
      <p:ext uri="{BB962C8B-B14F-4D97-AF65-F5344CB8AC3E}">
        <p14:creationId xmlns:p14="http://schemas.microsoft.com/office/powerpoint/2010/main" val="1503350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789553"/>
            <a:ext cx="5562618" cy="646331"/>
          </a:xfrm>
          <a:prstGeom prst="rect">
            <a:avLst/>
          </a:prstGeom>
          <a:noFill/>
        </p:spPr>
        <p:txBody>
          <a:bodyPr wrap="square" rtlCol="0">
            <a:spAutoFit/>
          </a:bodyPr>
          <a:lstStyle/>
          <a:p>
            <a:pPr algn="ctr"/>
            <a:r>
              <a:rPr lang="sv-SE" sz="2400" b="1" dirty="0"/>
              <a:t> </a:t>
            </a:r>
            <a:endParaRPr lang="sv-SE" sz="1200" dirty="0"/>
          </a:p>
          <a:p>
            <a:pPr marL="214313" indent="-214313">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467544" y="1275606"/>
            <a:ext cx="6192688" cy="5816977"/>
          </a:xfrm>
          <a:prstGeom prst="rect">
            <a:avLst/>
          </a:prstGeom>
          <a:noFill/>
        </p:spPr>
        <p:txBody>
          <a:bodyPr wrap="square" rtlCol="0">
            <a:spAutoFit/>
          </a:bodyPr>
          <a:lstStyle/>
          <a:p>
            <a:pPr>
              <a:spcAft>
                <a:spcPts val="338"/>
              </a:spcAft>
            </a:pPr>
            <a:r>
              <a:rPr lang="sv-SE" sz="2000" b="1" dirty="0"/>
              <a:t>Medlemsförenings avgift </a:t>
            </a:r>
          </a:p>
          <a:p>
            <a:pPr>
              <a:spcAft>
                <a:spcPts val="338"/>
              </a:spcAft>
            </a:pPr>
            <a:endParaRPr lang="sv-SE" sz="1500" b="1" dirty="0"/>
          </a:p>
          <a:p>
            <a:pPr>
              <a:spcAft>
                <a:spcPts val="338"/>
              </a:spcAft>
            </a:pPr>
            <a:r>
              <a:rPr lang="sv-SE" sz="1500" b="1" dirty="0"/>
              <a:t>Förslaget i propositionen till fullmäktige 2019 är att schablonavgiften ska vara </a:t>
            </a:r>
          </a:p>
          <a:p>
            <a:pPr>
              <a:spcAft>
                <a:spcPts val="338"/>
              </a:spcAft>
            </a:pPr>
            <a:endParaRPr lang="sv-SE" sz="1500" dirty="0"/>
          </a:p>
          <a:p>
            <a:pPr marL="257175" indent="-257175">
              <a:spcAft>
                <a:spcPts val="338"/>
              </a:spcAft>
              <a:buFont typeface="Arial" panose="020B0604020202020204" pitchFamily="34" charset="0"/>
              <a:buChar char="•"/>
            </a:pPr>
            <a:r>
              <a:rPr lang="sv-SE" sz="1500" dirty="0"/>
              <a:t>140 kr per ”vanlig” läkarmedlem  </a:t>
            </a:r>
            <a:r>
              <a:rPr lang="sv-SE" sz="1500" dirty="0" smtClean="0"/>
              <a:t/>
            </a:r>
            <a:br>
              <a:rPr lang="sv-SE" sz="1500" dirty="0" smtClean="0"/>
            </a:br>
            <a:endParaRPr lang="sv-SE" sz="1500" dirty="0"/>
          </a:p>
          <a:p>
            <a:pPr marL="257175" indent="-257175">
              <a:spcAft>
                <a:spcPts val="338"/>
              </a:spcAft>
              <a:buFont typeface="Arial" panose="020B0604020202020204" pitchFamily="34" charset="0"/>
              <a:buChar char="•"/>
            </a:pPr>
            <a:r>
              <a:rPr lang="sv-SE" sz="1500" dirty="0"/>
              <a:t>70 kr per pensionerad </a:t>
            </a:r>
            <a:r>
              <a:rPr lang="sv-SE" sz="1500" dirty="0" smtClean="0"/>
              <a:t>läkare</a:t>
            </a:r>
            <a:br>
              <a:rPr lang="sv-SE" sz="1500" dirty="0" smtClean="0"/>
            </a:br>
            <a:endParaRPr lang="sv-SE" sz="1500" dirty="0"/>
          </a:p>
          <a:p>
            <a:pPr marL="257175" indent="-257175">
              <a:spcAft>
                <a:spcPts val="338"/>
              </a:spcAft>
              <a:buFont typeface="Arial" panose="020B0604020202020204" pitchFamily="34" charset="0"/>
              <a:buChar char="•"/>
            </a:pPr>
            <a:r>
              <a:rPr lang="sv-SE" sz="1500" dirty="0"/>
              <a:t>70 kr per AT-läkare </a:t>
            </a:r>
            <a:r>
              <a:rPr lang="sv-SE" sz="1500" dirty="0" smtClean="0"/>
              <a:t/>
            </a:r>
            <a:br>
              <a:rPr lang="sv-SE" sz="1500" dirty="0" smtClean="0"/>
            </a:br>
            <a:endParaRPr lang="sv-SE" sz="1500" dirty="0"/>
          </a:p>
          <a:p>
            <a:pPr marL="257175" indent="-257175">
              <a:spcAft>
                <a:spcPts val="338"/>
              </a:spcAft>
              <a:buFont typeface="Arial" panose="020B0604020202020204" pitchFamily="34" charset="0"/>
              <a:buChar char="•"/>
            </a:pPr>
            <a:r>
              <a:rPr lang="sv-SE" sz="1500" dirty="0"/>
              <a:t>70 kr per medlem i två eller flera medlemsföreningar </a:t>
            </a:r>
            <a:r>
              <a:rPr lang="sv-SE" sz="1500" dirty="0" smtClean="0"/>
              <a:t>och</a:t>
            </a:r>
            <a:br>
              <a:rPr lang="sv-SE" sz="1500" dirty="0" smtClean="0"/>
            </a:br>
            <a:endParaRPr lang="sv-SE" sz="1500" dirty="0"/>
          </a:p>
          <a:p>
            <a:pPr marL="257175" indent="-257175">
              <a:spcAft>
                <a:spcPts val="338"/>
              </a:spcAft>
              <a:buFont typeface="Arial" panose="020B0604020202020204" pitchFamily="34" charset="0"/>
              <a:buChar char="•"/>
            </a:pPr>
            <a:r>
              <a:rPr lang="sv-SE" sz="1500" dirty="0"/>
              <a:t>0 kr för hedersmedlemmar.  </a:t>
            </a:r>
          </a:p>
          <a:p>
            <a:pPr marL="257175" indent="-257175">
              <a:spcAft>
                <a:spcPts val="338"/>
              </a:spcAft>
              <a:buFont typeface="Arial" panose="020B0604020202020204" pitchFamily="34" charset="0"/>
              <a:buChar char="•"/>
            </a:pPr>
            <a:endParaRPr lang="sv-SE" sz="1500" dirty="0"/>
          </a:p>
          <a:p>
            <a:pPr>
              <a:spcAft>
                <a:spcPts val="338"/>
              </a:spcAft>
            </a:pPr>
            <a:endParaRPr lang="sv-SE" sz="1500" dirty="0"/>
          </a:p>
          <a:p>
            <a:pPr>
              <a:spcAft>
                <a:spcPts val="338"/>
              </a:spcAft>
            </a:pPr>
            <a:r>
              <a:rPr lang="sv-SE" sz="1500" b="1" i="1" dirty="0"/>
              <a:t> </a:t>
            </a:r>
            <a:endParaRPr lang="sv-SE" sz="1500" dirty="0"/>
          </a:p>
          <a:p>
            <a:pPr>
              <a:spcAft>
                <a:spcPts val="338"/>
              </a:spcAft>
            </a:pPr>
            <a:endParaRPr lang="sv-SE" sz="1500" dirty="0"/>
          </a:p>
          <a:p>
            <a:pPr marL="214313" indent="-214313">
              <a:spcAft>
                <a:spcPts val="338"/>
              </a:spcAft>
              <a:buFont typeface="Arial" panose="020B0604020202020204" pitchFamily="34" charset="0"/>
              <a:buChar char="•"/>
            </a:pPr>
            <a:endParaRPr lang="sv-SE" sz="1500" dirty="0"/>
          </a:p>
          <a:p>
            <a:pPr marL="214313" indent="-214313">
              <a:spcAft>
                <a:spcPts val="338"/>
              </a:spcAft>
              <a:buFont typeface="Arial" panose="020B0604020202020204" pitchFamily="34" charset="0"/>
              <a:buChar char="•"/>
            </a:pPr>
            <a:endParaRPr lang="sv-SE" sz="1500" dirty="0"/>
          </a:p>
          <a:p>
            <a:pPr>
              <a:spcAft>
                <a:spcPts val="338"/>
              </a:spcAft>
            </a:pPr>
            <a:r>
              <a:rPr lang="sv-SE" sz="1500" dirty="0"/>
              <a:t> </a:t>
            </a:r>
          </a:p>
          <a:p>
            <a:pPr>
              <a:spcAft>
                <a:spcPts val="338"/>
              </a:spcAft>
            </a:pPr>
            <a:endParaRPr lang="sv-SE" sz="1200" dirty="0"/>
          </a:p>
        </p:txBody>
      </p:sp>
    </p:spTree>
    <p:extLst>
      <p:ext uri="{BB962C8B-B14F-4D97-AF65-F5344CB8AC3E}">
        <p14:creationId xmlns:p14="http://schemas.microsoft.com/office/powerpoint/2010/main" val="142525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897565"/>
            <a:ext cx="5562618" cy="646331"/>
          </a:xfrm>
          <a:prstGeom prst="rect">
            <a:avLst/>
          </a:prstGeom>
          <a:noFill/>
        </p:spPr>
        <p:txBody>
          <a:bodyPr wrap="square" rtlCol="0">
            <a:spAutoFit/>
          </a:bodyPr>
          <a:lstStyle/>
          <a:p>
            <a:pPr algn="ctr"/>
            <a:r>
              <a:rPr lang="sv-SE" sz="2400" b="1" dirty="0"/>
              <a:t> </a:t>
            </a:r>
            <a:endParaRPr lang="sv-SE" sz="1200" dirty="0"/>
          </a:p>
          <a:p>
            <a:pPr marL="214313" indent="-214313">
              <a:buFont typeface="Arial" panose="020B0604020202020204" pitchFamily="34" charset="0"/>
              <a:buChar char="•"/>
            </a:pPr>
            <a:endParaRPr lang="sv-SE" sz="1200" dirty="0"/>
          </a:p>
        </p:txBody>
      </p:sp>
      <p:sp>
        <p:nvSpPr>
          <p:cNvPr id="5" name="Rektangel 4">
            <a:extLst>
              <a:ext uri="{FF2B5EF4-FFF2-40B4-BE49-F238E27FC236}">
                <a16:creationId xmlns:a16="http://schemas.microsoft.com/office/drawing/2014/main" xmlns="" id="{E7ECD4FA-625E-497D-B59E-C244B64ABF4A}"/>
              </a:ext>
            </a:extLst>
          </p:cNvPr>
          <p:cNvSpPr/>
          <p:nvPr/>
        </p:nvSpPr>
        <p:spPr>
          <a:xfrm>
            <a:off x="467544" y="1275606"/>
            <a:ext cx="6624736" cy="3631763"/>
          </a:xfrm>
          <a:prstGeom prst="rect">
            <a:avLst/>
          </a:prstGeom>
        </p:spPr>
        <p:txBody>
          <a:bodyPr wrap="square">
            <a:spAutoFit/>
          </a:bodyPr>
          <a:lstStyle/>
          <a:p>
            <a:r>
              <a:rPr lang="sv-SE" sz="2000" b="1" dirty="0">
                <a:solidFill>
                  <a:srgbClr val="000000"/>
                </a:solidFill>
              </a:rPr>
              <a:t>Fördelar för </a:t>
            </a:r>
            <a:r>
              <a:rPr lang="sv-SE" sz="2000" b="1" dirty="0" smtClean="0">
                <a:solidFill>
                  <a:srgbClr val="000000"/>
                </a:solidFill>
              </a:rPr>
              <a:t>föreningen </a:t>
            </a:r>
            <a:endParaRPr lang="sv-SE" sz="2000" b="1" dirty="0">
              <a:solidFill>
                <a:srgbClr val="000000"/>
              </a:solidFill>
            </a:endParaRPr>
          </a:p>
          <a:p>
            <a:endParaRPr lang="sv-SE" sz="1500" dirty="0">
              <a:solidFill>
                <a:srgbClr val="000000"/>
              </a:solidFill>
            </a:endParaRPr>
          </a:p>
          <a:p>
            <a:pPr marL="257175" indent="-257175">
              <a:buFont typeface="Arial" panose="020B0604020202020204" pitchFamily="34" charset="0"/>
              <a:buChar char="•"/>
            </a:pPr>
            <a:r>
              <a:rPr lang="sv-SE" sz="1500" dirty="0">
                <a:solidFill>
                  <a:srgbClr val="000000"/>
                </a:solidFill>
              </a:rPr>
              <a:t>Får ökat inflytande i SLS fullmäktige jämfört med sektion </a:t>
            </a:r>
            <a:r>
              <a:rPr lang="sv-SE" sz="1500" dirty="0" smtClean="0">
                <a:solidFill>
                  <a:srgbClr val="000000"/>
                </a:solidFill>
              </a:rPr>
              <a:t/>
            </a:r>
            <a:br>
              <a:rPr lang="sv-SE" sz="1500" dirty="0" smtClean="0">
                <a:solidFill>
                  <a:srgbClr val="000000"/>
                </a:solidFill>
              </a:rPr>
            </a:br>
            <a:endParaRPr lang="sv-SE" sz="1500" dirty="0">
              <a:solidFill>
                <a:srgbClr val="000000"/>
              </a:solidFill>
            </a:endParaRPr>
          </a:p>
          <a:p>
            <a:pPr marL="257175" indent="-257175">
              <a:buFont typeface="Arial" panose="020B0604020202020204" pitchFamily="34" charset="0"/>
              <a:buChar char="•"/>
            </a:pPr>
            <a:r>
              <a:rPr lang="sv-SE" sz="1500" dirty="0">
                <a:solidFill>
                  <a:srgbClr val="000000"/>
                </a:solidFill>
              </a:rPr>
              <a:t>Kan nyttja SLS lokaler till förmånliga villkor </a:t>
            </a:r>
            <a:r>
              <a:rPr lang="sv-SE" sz="1500" dirty="0" smtClean="0">
                <a:solidFill>
                  <a:srgbClr val="000000"/>
                </a:solidFill>
              </a:rPr>
              <a:t/>
            </a:r>
            <a:br>
              <a:rPr lang="sv-SE" sz="1500" dirty="0" smtClean="0">
                <a:solidFill>
                  <a:srgbClr val="000000"/>
                </a:solidFill>
              </a:rPr>
            </a:br>
            <a:endParaRPr lang="sv-SE" sz="1500" dirty="0">
              <a:solidFill>
                <a:srgbClr val="000000"/>
              </a:solidFill>
            </a:endParaRPr>
          </a:p>
          <a:p>
            <a:pPr marL="257175" indent="-257175">
              <a:buFont typeface="Arial" panose="020B0604020202020204" pitchFamily="34" charset="0"/>
              <a:buChar char="•"/>
            </a:pPr>
            <a:r>
              <a:rPr lang="sv-SE" sz="1500" dirty="0">
                <a:solidFill>
                  <a:srgbClr val="000000"/>
                </a:solidFill>
              </a:rPr>
              <a:t>Kan till förmånliga villkor nyttja utrustningar och licenser som SLS tillhandahåller (ex utrustning för podcast eller eventsystemet Invajo som är ett enkelt och flexibelt verktyg för hantering av event och deltagare</a:t>
            </a:r>
            <a:r>
              <a:rPr lang="sv-SE" sz="1500" dirty="0" smtClean="0">
                <a:solidFill>
                  <a:srgbClr val="000000"/>
                </a:solidFill>
              </a:rPr>
              <a:t>)</a:t>
            </a:r>
            <a:br>
              <a:rPr lang="sv-SE" sz="1500" dirty="0" smtClean="0">
                <a:solidFill>
                  <a:srgbClr val="000000"/>
                </a:solidFill>
              </a:rPr>
            </a:br>
            <a:endParaRPr lang="sv-SE" sz="1500" dirty="0">
              <a:solidFill>
                <a:srgbClr val="000000"/>
              </a:solidFill>
            </a:endParaRPr>
          </a:p>
          <a:p>
            <a:pPr marL="257175" indent="-257175">
              <a:buFont typeface="Arial" panose="020B0604020202020204" pitchFamily="34" charset="0"/>
              <a:buChar char="•"/>
            </a:pPr>
            <a:r>
              <a:rPr lang="sv-SE" sz="1500" dirty="0"/>
              <a:t>Möjlighet till köp av ”administratör” till viss procent eller specifika tjänster (</a:t>
            </a:r>
            <a:r>
              <a:rPr lang="sv-SE" sz="1500" dirty="0">
                <a:solidFill>
                  <a:srgbClr val="000000"/>
                </a:solidFill>
              </a:rPr>
              <a:t>ex kan SLS sköta föreningens hemsida och/eller föreningen ansluta sitt medlemsregister till SLS centrala register)</a:t>
            </a:r>
          </a:p>
          <a:p>
            <a:pPr marL="257175" indent="-257175">
              <a:buFont typeface="Arial" panose="020B0604020202020204" pitchFamily="34" charset="0"/>
              <a:buChar char="•"/>
            </a:pPr>
            <a:endParaRPr lang="sv-SE" sz="1500" dirty="0"/>
          </a:p>
          <a:p>
            <a:pPr marL="257175" indent="-257175">
              <a:buFont typeface="Arial" panose="020B0604020202020204" pitchFamily="34" charset="0"/>
              <a:buChar char="•"/>
            </a:pPr>
            <a:endParaRPr lang="sv-SE" sz="1500" dirty="0">
              <a:solidFill>
                <a:srgbClr val="000000"/>
              </a:solidFill>
            </a:endParaRPr>
          </a:p>
        </p:txBody>
      </p:sp>
    </p:spTree>
    <p:extLst>
      <p:ext uri="{BB962C8B-B14F-4D97-AF65-F5344CB8AC3E}">
        <p14:creationId xmlns:p14="http://schemas.microsoft.com/office/powerpoint/2010/main" val="2051269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789553"/>
            <a:ext cx="5562618" cy="646331"/>
          </a:xfrm>
          <a:prstGeom prst="rect">
            <a:avLst/>
          </a:prstGeom>
          <a:noFill/>
        </p:spPr>
        <p:txBody>
          <a:bodyPr wrap="square" rtlCol="0">
            <a:spAutoFit/>
          </a:bodyPr>
          <a:lstStyle/>
          <a:p>
            <a:pPr algn="ctr"/>
            <a:r>
              <a:rPr lang="sv-SE" sz="2400" b="1" dirty="0"/>
              <a:t> </a:t>
            </a:r>
            <a:endParaRPr lang="sv-SE" sz="1200" dirty="0"/>
          </a:p>
          <a:p>
            <a:pPr marL="214313" indent="-214313">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467544" y="1347614"/>
            <a:ext cx="6552728" cy="4855175"/>
          </a:xfrm>
          <a:prstGeom prst="rect">
            <a:avLst/>
          </a:prstGeom>
          <a:noFill/>
        </p:spPr>
        <p:txBody>
          <a:bodyPr wrap="square" rtlCol="0">
            <a:spAutoFit/>
          </a:bodyPr>
          <a:lstStyle/>
          <a:p>
            <a:r>
              <a:rPr lang="sv-SE" sz="2000" b="1" dirty="0"/>
              <a:t>Fördelar för medlemsföreningens medlemmar </a:t>
            </a:r>
            <a:r>
              <a:rPr lang="sv-SE" sz="2000" b="1" dirty="0" smtClean="0"/>
              <a:t/>
            </a:r>
            <a:br>
              <a:rPr lang="sv-SE" sz="2000" b="1" dirty="0" smtClean="0"/>
            </a:br>
            <a:r>
              <a:rPr lang="sv-SE" sz="2000" b="1" dirty="0" smtClean="0"/>
              <a:t>– </a:t>
            </a:r>
            <a:r>
              <a:rPr lang="sv-SE" sz="2000" b="1" dirty="0"/>
              <a:t>som blir föreningsanknutna medlemmar i </a:t>
            </a:r>
            <a:r>
              <a:rPr lang="sv-SE" sz="2000" b="1" dirty="0" smtClean="0"/>
              <a:t>SLS </a:t>
            </a:r>
            <a:endParaRPr lang="sv-SE" sz="2000" b="1" dirty="0"/>
          </a:p>
          <a:p>
            <a:endParaRPr lang="sv-SE" sz="1500" dirty="0"/>
          </a:p>
          <a:p>
            <a:pPr marL="214313" indent="-214313">
              <a:buFont typeface="Arial" panose="020B0604020202020204" pitchFamily="34" charset="0"/>
              <a:buChar char="•"/>
            </a:pPr>
            <a:r>
              <a:rPr lang="sv-SE" sz="1500" dirty="0"/>
              <a:t>Kan delta i SLS programverksamhet till kraftigt reducerat </a:t>
            </a:r>
            <a:r>
              <a:rPr lang="sv-SE" sz="1500" dirty="0" smtClean="0"/>
              <a:t>pris</a:t>
            </a:r>
            <a:br>
              <a:rPr lang="sv-SE" sz="1500" dirty="0" smtClean="0"/>
            </a:br>
            <a:endParaRPr lang="sv-SE" sz="1500" dirty="0"/>
          </a:p>
          <a:p>
            <a:pPr marL="214313" indent="-214313">
              <a:buFont typeface="Arial" panose="020B0604020202020204" pitchFamily="34" charset="0"/>
              <a:buChar char="•"/>
            </a:pPr>
            <a:r>
              <a:rPr lang="sv-SE" sz="1500" dirty="0"/>
              <a:t>Kan nyttja rum och biblioteket i </a:t>
            </a:r>
            <a:r>
              <a:rPr lang="sv-SE" sz="1500" dirty="0" smtClean="0"/>
              <a:t>huset</a:t>
            </a:r>
            <a:br>
              <a:rPr lang="sv-SE" sz="1500" dirty="0" smtClean="0"/>
            </a:br>
            <a:endParaRPr lang="sv-SE" sz="1500" dirty="0"/>
          </a:p>
          <a:p>
            <a:pPr marL="214313" indent="-214313">
              <a:buFont typeface="Arial" panose="020B0604020202020204" pitchFamily="34" charset="0"/>
              <a:buChar char="•"/>
            </a:pPr>
            <a:r>
              <a:rPr lang="sv-SE" sz="1500" dirty="0"/>
              <a:t>Kan (gäller läkare) söka SLS </a:t>
            </a:r>
            <a:r>
              <a:rPr lang="sv-SE" sz="1500" dirty="0" smtClean="0"/>
              <a:t>forskningsanslag</a:t>
            </a:r>
            <a:br>
              <a:rPr lang="sv-SE" sz="1500" dirty="0" smtClean="0"/>
            </a:br>
            <a:endParaRPr lang="sv-SE" sz="1500" dirty="0"/>
          </a:p>
          <a:p>
            <a:pPr marL="214313" indent="-214313">
              <a:buFont typeface="Arial" panose="020B0604020202020204" pitchFamily="34" charset="0"/>
              <a:buChar char="•"/>
            </a:pPr>
            <a:r>
              <a:rPr lang="sv-SE" sz="1500" dirty="0"/>
              <a:t>Betydligt lägre kostnad räknat på enskild individ (140 kr, se nedan) jämfört med avgiften medlemmar betalar i dag (700 kr) för samma medlemsnytta</a:t>
            </a:r>
          </a:p>
          <a:p>
            <a:pPr>
              <a:spcAft>
                <a:spcPts val="338"/>
              </a:spcAft>
            </a:pPr>
            <a:endParaRPr lang="sv-SE" sz="1500" b="1" dirty="0"/>
          </a:p>
          <a:p>
            <a:pPr marL="257175" indent="-257175">
              <a:spcAft>
                <a:spcPts val="338"/>
              </a:spcAft>
              <a:buFont typeface="Arial" panose="020B0604020202020204" pitchFamily="34" charset="0"/>
              <a:buChar char="•"/>
            </a:pPr>
            <a:endParaRPr lang="sv-SE" sz="1500" dirty="0"/>
          </a:p>
          <a:p>
            <a:pPr>
              <a:spcAft>
                <a:spcPts val="338"/>
              </a:spcAft>
            </a:pPr>
            <a:r>
              <a:rPr lang="sv-SE" sz="1500" b="1" i="1" dirty="0"/>
              <a:t> </a:t>
            </a:r>
            <a:endParaRPr lang="sv-SE" sz="1500" dirty="0"/>
          </a:p>
          <a:p>
            <a:pPr>
              <a:spcAft>
                <a:spcPts val="338"/>
              </a:spcAft>
            </a:pPr>
            <a:endParaRPr lang="sv-SE" sz="1500" dirty="0"/>
          </a:p>
          <a:p>
            <a:pPr marL="214313" indent="-214313">
              <a:spcAft>
                <a:spcPts val="338"/>
              </a:spcAft>
              <a:buFont typeface="Arial" panose="020B0604020202020204" pitchFamily="34" charset="0"/>
              <a:buChar char="•"/>
            </a:pPr>
            <a:endParaRPr lang="sv-SE" sz="1500" dirty="0"/>
          </a:p>
          <a:p>
            <a:pPr marL="214313" indent="-214313">
              <a:spcAft>
                <a:spcPts val="338"/>
              </a:spcAft>
              <a:buFont typeface="Arial" panose="020B0604020202020204" pitchFamily="34" charset="0"/>
              <a:buChar char="•"/>
            </a:pPr>
            <a:endParaRPr lang="sv-SE" sz="1500" dirty="0"/>
          </a:p>
          <a:p>
            <a:pPr>
              <a:spcAft>
                <a:spcPts val="338"/>
              </a:spcAft>
            </a:pPr>
            <a:r>
              <a:rPr lang="sv-SE" sz="1500" dirty="0"/>
              <a:t> </a:t>
            </a:r>
          </a:p>
          <a:p>
            <a:pPr>
              <a:spcAft>
                <a:spcPts val="338"/>
              </a:spcAft>
            </a:pPr>
            <a:endParaRPr lang="sv-SE" sz="1200" dirty="0"/>
          </a:p>
        </p:txBody>
      </p:sp>
    </p:spTree>
    <p:extLst>
      <p:ext uri="{BB962C8B-B14F-4D97-AF65-F5344CB8AC3E}">
        <p14:creationId xmlns:p14="http://schemas.microsoft.com/office/powerpoint/2010/main" val="394849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897565"/>
            <a:ext cx="5562618" cy="646331"/>
          </a:xfrm>
          <a:prstGeom prst="rect">
            <a:avLst/>
          </a:prstGeom>
          <a:noFill/>
        </p:spPr>
        <p:txBody>
          <a:bodyPr wrap="square" rtlCol="0">
            <a:spAutoFit/>
          </a:bodyPr>
          <a:lstStyle/>
          <a:p>
            <a:pPr algn="ctr"/>
            <a:r>
              <a:rPr lang="sv-SE" sz="2400" b="1" dirty="0"/>
              <a:t> </a:t>
            </a:r>
            <a:endParaRPr lang="sv-SE" sz="1200" dirty="0"/>
          </a:p>
          <a:p>
            <a:pPr marL="214313" indent="-214313">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467544" y="1244355"/>
            <a:ext cx="6653064" cy="3662541"/>
          </a:xfrm>
          <a:prstGeom prst="rect">
            <a:avLst/>
          </a:prstGeom>
          <a:noFill/>
        </p:spPr>
        <p:txBody>
          <a:bodyPr wrap="square" rtlCol="0">
            <a:spAutoFit/>
          </a:bodyPr>
          <a:lstStyle/>
          <a:p>
            <a:pPr>
              <a:spcAft>
                <a:spcPts val="338"/>
              </a:spcAft>
            </a:pPr>
            <a:r>
              <a:rPr lang="sv-SE" sz="2000" b="1" dirty="0" smtClean="0"/>
              <a:t>Sektion</a:t>
            </a:r>
            <a:br>
              <a:rPr lang="sv-SE" sz="2000" b="1" dirty="0" smtClean="0"/>
            </a:br>
            <a:endParaRPr lang="sv-SE" sz="2000" b="1" dirty="0"/>
          </a:p>
          <a:p>
            <a:pPr marL="214313" indent="-214313">
              <a:spcAft>
                <a:spcPts val="338"/>
              </a:spcAft>
              <a:buFont typeface="Arial" panose="020B0604020202020204" pitchFamily="34" charset="0"/>
              <a:buChar char="•"/>
            </a:pPr>
            <a:r>
              <a:rPr lang="sv-SE" sz="1500" dirty="0"/>
              <a:t>En sektion som av något skäl inte vill uppgraderas till medlemsförening kan ansöka om att kvarstå som sektion</a:t>
            </a:r>
            <a:r>
              <a:rPr lang="sv-SE" sz="1500" dirty="0" smtClean="0"/>
              <a:t>.</a:t>
            </a:r>
            <a:br>
              <a:rPr lang="sv-SE" sz="1500" dirty="0" smtClean="0"/>
            </a:br>
            <a:endParaRPr lang="sv-SE" sz="1500" dirty="0"/>
          </a:p>
          <a:p>
            <a:pPr marL="214313" indent="-214313">
              <a:spcAft>
                <a:spcPts val="338"/>
              </a:spcAft>
              <a:buFont typeface="Arial" panose="020B0604020202020204" pitchFamily="34" charset="0"/>
              <a:buChar char="•"/>
            </a:pPr>
            <a:r>
              <a:rPr lang="sv-SE" sz="1500" dirty="0"/>
              <a:t>Innebär dock sämre inflytande i SLS jmf m. </a:t>
            </a:r>
            <a:r>
              <a:rPr lang="sv-SE" sz="1500" dirty="0" smtClean="0"/>
              <a:t>medlemsförening</a:t>
            </a:r>
            <a:br>
              <a:rPr lang="sv-SE" sz="1500" dirty="0" smtClean="0"/>
            </a:br>
            <a:endParaRPr lang="sv-SE" sz="1500" dirty="0"/>
          </a:p>
          <a:p>
            <a:pPr marL="214313" indent="-214313">
              <a:spcAft>
                <a:spcPts val="338"/>
              </a:spcAft>
              <a:buFont typeface="Arial" panose="020B0604020202020204" pitchFamily="34" charset="0"/>
              <a:buChar char="•"/>
            </a:pPr>
            <a:r>
              <a:rPr lang="sv-SE" sz="1500" dirty="0"/>
              <a:t>Sektionsmedlemmar som är individuella medlemmar i SLS,  betalar avgift som i dag (betydligt mer än schablon för läkarmedlem i medlemsförening) </a:t>
            </a:r>
            <a:r>
              <a:rPr lang="sv-SE" sz="1500" dirty="0" smtClean="0"/>
              <a:t/>
            </a:r>
            <a:br>
              <a:rPr lang="sv-SE" sz="1500" dirty="0" smtClean="0"/>
            </a:br>
            <a:endParaRPr lang="sv-SE" sz="1500" dirty="0"/>
          </a:p>
          <a:p>
            <a:pPr marL="214313" indent="-214313">
              <a:spcAft>
                <a:spcPts val="338"/>
              </a:spcAft>
              <a:buFont typeface="Arial" panose="020B0604020202020204" pitchFamily="34" charset="0"/>
              <a:buChar char="•"/>
            </a:pPr>
            <a:r>
              <a:rPr lang="sv-SE" sz="1500" dirty="0"/>
              <a:t>Ej nyttja köp av </a:t>
            </a:r>
            <a:r>
              <a:rPr lang="sv-SE" sz="1500" dirty="0" smtClean="0"/>
              <a:t>tjänst</a:t>
            </a:r>
            <a:br>
              <a:rPr lang="sv-SE" sz="1500" dirty="0" smtClean="0"/>
            </a:br>
            <a:endParaRPr lang="sv-SE" sz="1500" dirty="0"/>
          </a:p>
          <a:p>
            <a:pPr marL="214313" indent="-214313">
              <a:spcAft>
                <a:spcPts val="338"/>
              </a:spcAft>
              <a:buFont typeface="Arial" panose="020B0604020202020204" pitchFamily="34" charset="0"/>
              <a:buChar char="•"/>
            </a:pPr>
            <a:r>
              <a:rPr lang="sv-SE" sz="1500" dirty="0"/>
              <a:t>Symbolisk (administrativ) avgift till SLS  </a:t>
            </a:r>
          </a:p>
          <a:p>
            <a:pPr>
              <a:spcAft>
                <a:spcPts val="338"/>
              </a:spcAft>
            </a:pPr>
            <a:endParaRPr lang="sv-SE" sz="1200" dirty="0"/>
          </a:p>
        </p:txBody>
      </p:sp>
    </p:spTree>
    <p:extLst>
      <p:ext uri="{BB962C8B-B14F-4D97-AF65-F5344CB8AC3E}">
        <p14:creationId xmlns:p14="http://schemas.microsoft.com/office/powerpoint/2010/main" val="2401383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925706" y="897564"/>
            <a:ext cx="5562618" cy="461665"/>
          </a:xfrm>
          <a:prstGeom prst="rect">
            <a:avLst/>
          </a:prstGeom>
          <a:noFill/>
        </p:spPr>
        <p:txBody>
          <a:bodyPr wrap="square" rtlCol="0">
            <a:spAutoFit/>
          </a:bodyPr>
          <a:lstStyle/>
          <a:p>
            <a:pPr marL="214313" indent="-214313">
              <a:buFont typeface="Arial" panose="020B0604020202020204" pitchFamily="34" charset="0"/>
              <a:buChar char="•"/>
            </a:pPr>
            <a:endParaRPr lang="sv-SE" sz="1200" dirty="0"/>
          </a:p>
          <a:p>
            <a:pPr marL="214313" indent="-214313">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467544" y="1366669"/>
            <a:ext cx="6300700" cy="2677656"/>
          </a:xfrm>
          <a:prstGeom prst="rect">
            <a:avLst/>
          </a:prstGeom>
          <a:noFill/>
        </p:spPr>
        <p:txBody>
          <a:bodyPr wrap="square" rtlCol="0">
            <a:spAutoFit/>
          </a:bodyPr>
          <a:lstStyle/>
          <a:p>
            <a:pPr>
              <a:spcAft>
                <a:spcPts val="338"/>
              </a:spcAft>
            </a:pPr>
            <a:r>
              <a:rPr lang="sv-SE" sz="2000" b="1" dirty="0"/>
              <a:t>Övriga </a:t>
            </a:r>
            <a:r>
              <a:rPr lang="sv-SE" sz="2000" b="1" dirty="0" smtClean="0"/>
              <a:t>delar</a:t>
            </a:r>
            <a:br>
              <a:rPr lang="sv-SE" sz="2000" b="1" dirty="0" smtClean="0"/>
            </a:br>
            <a:endParaRPr lang="sv-SE" sz="2000" b="1" dirty="0"/>
          </a:p>
          <a:p>
            <a:pPr marL="257175" indent="-257175">
              <a:spcAft>
                <a:spcPts val="338"/>
              </a:spcAft>
              <a:buFont typeface="Arial" panose="020B0604020202020204" pitchFamily="34" charset="0"/>
              <a:buChar char="•"/>
            </a:pPr>
            <a:r>
              <a:rPr lang="sv-SE" sz="1500" dirty="0"/>
              <a:t>Status för lokala läkaresällskap kvarstår som i dag. Dock ett mandat i fullmäktige och symbolisk (administrativ) avgift till SLS </a:t>
            </a:r>
            <a:r>
              <a:rPr lang="sv-SE" sz="1500" dirty="0" smtClean="0"/>
              <a:t/>
            </a:r>
            <a:br>
              <a:rPr lang="sv-SE" sz="1500" dirty="0" smtClean="0"/>
            </a:br>
            <a:endParaRPr lang="sv-SE" sz="1500" dirty="0"/>
          </a:p>
          <a:p>
            <a:pPr marL="257175" indent="-257175">
              <a:spcAft>
                <a:spcPts val="338"/>
              </a:spcAft>
              <a:buFont typeface="Arial" panose="020B0604020202020204" pitchFamily="34" charset="0"/>
              <a:buChar char="•"/>
            </a:pPr>
            <a:r>
              <a:rPr lang="sv-SE" sz="1500" dirty="0"/>
              <a:t>Status för KUF – blir jämställd förening med övriga och ett mandat i fullmäktige.  </a:t>
            </a:r>
          </a:p>
          <a:p>
            <a:pPr>
              <a:spcAft>
                <a:spcPts val="338"/>
              </a:spcAft>
            </a:pPr>
            <a:endParaRPr lang="sv-SE" sz="1500" dirty="0"/>
          </a:p>
          <a:p>
            <a:pPr marL="257175" indent="-257175">
              <a:spcAft>
                <a:spcPts val="338"/>
              </a:spcAft>
              <a:buFont typeface="Arial" panose="020B0604020202020204" pitchFamily="34" charset="0"/>
              <a:buChar char="•"/>
            </a:pPr>
            <a:endParaRPr lang="sv-SE" sz="1350" dirty="0"/>
          </a:p>
          <a:p>
            <a:pPr>
              <a:spcAft>
                <a:spcPts val="338"/>
              </a:spcAft>
            </a:pPr>
            <a:endParaRPr lang="sv-SE" sz="1200" dirty="0"/>
          </a:p>
        </p:txBody>
      </p:sp>
    </p:spTree>
    <p:extLst>
      <p:ext uri="{BB962C8B-B14F-4D97-AF65-F5344CB8AC3E}">
        <p14:creationId xmlns:p14="http://schemas.microsoft.com/office/powerpoint/2010/main" val="287015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ruta 5"/>
          <p:cNvSpPr txBox="1"/>
          <p:nvPr/>
        </p:nvSpPr>
        <p:spPr>
          <a:xfrm>
            <a:off x="1693404" y="861413"/>
            <a:ext cx="5562618" cy="738664"/>
          </a:xfrm>
          <a:prstGeom prst="rect">
            <a:avLst/>
          </a:prstGeom>
          <a:noFill/>
        </p:spPr>
        <p:txBody>
          <a:bodyPr wrap="square" rtlCol="0">
            <a:spAutoFit/>
          </a:bodyPr>
          <a:lstStyle/>
          <a:p>
            <a:pPr algn="ctr"/>
            <a:r>
              <a:rPr lang="sv-SE" sz="3000" b="1" dirty="0"/>
              <a:t> </a:t>
            </a:r>
            <a:endParaRPr lang="sv-SE" sz="1200" dirty="0"/>
          </a:p>
          <a:p>
            <a:pPr marL="214313" indent="-214313" algn="ctr">
              <a:buFont typeface="Arial" panose="020B0604020202020204" pitchFamily="34" charset="0"/>
              <a:buChar char="•"/>
            </a:pPr>
            <a:endParaRPr lang="sv-SE" sz="1200" dirty="0"/>
          </a:p>
        </p:txBody>
      </p:sp>
      <p:sp>
        <p:nvSpPr>
          <p:cNvPr id="2" name="textruta 1">
            <a:extLst>
              <a:ext uri="{FF2B5EF4-FFF2-40B4-BE49-F238E27FC236}">
                <a16:creationId xmlns:a16="http://schemas.microsoft.com/office/drawing/2014/main" xmlns="" id="{5E7A5E61-74E7-4185-9CE2-83BF8AF98177}"/>
              </a:ext>
            </a:extLst>
          </p:cNvPr>
          <p:cNvSpPr txBox="1"/>
          <p:nvPr/>
        </p:nvSpPr>
        <p:spPr>
          <a:xfrm>
            <a:off x="1925706" y="1761661"/>
            <a:ext cx="5238582" cy="723275"/>
          </a:xfrm>
          <a:prstGeom prst="rect">
            <a:avLst/>
          </a:prstGeom>
          <a:noFill/>
        </p:spPr>
        <p:txBody>
          <a:bodyPr wrap="square" rtlCol="0">
            <a:spAutoFit/>
          </a:bodyPr>
          <a:lstStyle/>
          <a:p>
            <a:pPr>
              <a:spcAft>
                <a:spcPts val="338"/>
              </a:spcAft>
            </a:pPr>
            <a:endParaRPr lang="sv-SE" sz="1200" i="1" dirty="0"/>
          </a:p>
          <a:p>
            <a:pPr>
              <a:spcAft>
                <a:spcPts val="338"/>
              </a:spcAft>
            </a:pPr>
            <a:endParaRPr lang="sv-SE" sz="1200" b="1" dirty="0"/>
          </a:p>
          <a:p>
            <a:pPr>
              <a:spcAft>
                <a:spcPts val="338"/>
              </a:spcAft>
            </a:pPr>
            <a:endParaRPr lang="sv-SE" sz="1200" dirty="0"/>
          </a:p>
        </p:txBody>
      </p:sp>
      <p:sp>
        <p:nvSpPr>
          <p:cNvPr id="7" name="textruta 6">
            <a:extLst>
              <a:ext uri="{FF2B5EF4-FFF2-40B4-BE49-F238E27FC236}">
                <a16:creationId xmlns:a16="http://schemas.microsoft.com/office/drawing/2014/main" xmlns="" id="{AE86FA91-EEB1-4ADD-938A-D7BB5741A058}"/>
              </a:ext>
            </a:extLst>
          </p:cNvPr>
          <p:cNvSpPr txBox="1"/>
          <p:nvPr/>
        </p:nvSpPr>
        <p:spPr>
          <a:xfrm>
            <a:off x="395536" y="1257194"/>
            <a:ext cx="7776864" cy="5101397"/>
          </a:xfrm>
          <a:prstGeom prst="rect">
            <a:avLst/>
          </a:prstGeom>
          <a:noFill/>
        </p:spPr>
        <p:txBody>
          <a:bodyPr wrap="square" rtlCol="0">
            <a:spAutoFit/>
          </a:bodyPr>
          <a:lstStyle/>
          <a:p>
            <a:pPr>
              <a:spcAft>
                <a:spcPts val="338"/>
              </a:spcAft>
            </a:pPr>
            <a:r>
              <a:rPr lang="sv-SE" sz="2000" b="1" dirty="0" smtClean="0"/>
              <a:t>Tidplan</a:t>
            </a:r>
            <a:br>
              <a:rPr lang="sv-SE" sz="2000" b="1" dirty="0" smtClean="0"/>
            </a:br>
            <a:endParaRPr lang="sv-SE" sz="2000" b="1" dirty="0" smtClean="0"/>
          </a:p>
          <a:p>
            <a:pPr marL="257175" indent="-257175">
              <a:spcAft>
                <a:spcPts val="338"/>
              </a:spcAft>
              <a:buFont typeface="Arial" panose="020B0604020202020204" pitchFamily="34" charset="0"/>
              <a:buChar char="•"/>
            </a:pPr>
            <a:r>
              <a:rPr lang="sv-SE" sz="1500" b="1" dirty="0" smtClean="0"/>
              <a:t>Hösten 2019 - våren 2020, </a:t>
            </a:r>
            <a:r>
              <a:rPr lang="sv-SE" sz="1500" dirty="0" smtClean="0"/>
              <a:t>interna beslutsprocesser i sektionerna</a:t>
            </a:r>
          </a:p>
          <a:p>
            <a:pPr marL="257175" indent="-257175">
              <a:spcAft>
                <a:spcPts val="338"/>
              </a:spcAft>
              <a:buFont typeface="Arial" panose="020B0604020202020204" pitchFamily="34" charset="0"/>
              <a:buChar char="•"/>
            </a:pPr>
            <a:r>
              <a:rPr lang="sv-SE" sz="1500" dirty="0" smtClean="0"/>
              <a:t>SLS </a:t>
            </a:r>
            <a:r>
              <a:rPr lang="sv-SE" sz="1500" dirty="0"/>
              <a:t>kansli bistår med att anpassa stadgarna till att bli </a:t>
            </a:r>
            <a:r>
              <a:rPr lang="sv-SE" sz="1500" dirty="0" smtClean="0"/>
              <a:t>medlemsförening</a:t>
            </a:r>
            <a:endParaRPr lang="sv-SE" sz="1500" dirty="0"/>
          </a:p>
          <a:p>
            <a:pPr marL="257175" indent="-257175">
              <a:spcAft>
                <a:spcPts val="338"/>
              </a:spcAft>
              <a:buFont typeface="Arial" panose="020B0604020202020204" pitchFamily="34" charset="0"/>
              <a:buChar char="•"/>
            </a:pPr>
            <a:r>
              <a:rPr lang="sv-SE" sz="1500" dirty="0"/>
              <a:t>SLS kansli ger kommunikativt stöd när det gäller information till </a:t>
            </a:r>
            <a:r>
              <a:rPr lang="sv-SE" sz="1500" dirty="0" smtClean="0"/>
              <a:t>medlemmar</a:t>
            </a:r>
            <a:endParaRPr lang="sv-SE" sz="1500" dirty="0"/>
          </a:p>
          <a:p>
            <a:pPr marL="257175" indent="-257175">
              <a:spcAft>
                <a:spcPts val="338"/>
              </a:spcAft>
              <a:buFont typeface="Arial" panose="020B0604020202020204" pitchFamily="34" charset="0"/>
              <a:buChar char="•"/>
            </a:pPr>
            <a:r>
              <a:rPr lang="sv-SE" sz="1500" b="1" dirty="0"/>
              <a:t>1 mars 2020, </a:t>
            </a:r>
            <a:r>
              <a:rPr lang="sv-SE" sz="1500" dirty="0"/>
              <a:t>sektioner ansöker om att bli medlemsförening, eller om att kvarstå som sektion (möjlighet till dispens fr. tidplan finns</a:t>
            </a:r>
            <a:r>
              <a:rPr lang="sv-SE" sz="1500" dirty="0" smtClean="0"/>
              <a:t>)</a:t>
            </a:r>
            <a:endParaRPr lang="sv-SE" sz="1500" dirty="0"/>
          </a:p>
          <a:p>
            <a:pPr marL="257175" indent="-257175">
              <a:spcAft>
                <a:spcPts val="338"/>
              </a:spcAft>
              <a:buFont typeface="Arial" panose="020B0604020202020204" pitchFamily="34" charset="0"/>
              <a:buChar char="•"/>
            </a:pPr>
            <a:r>
              <a:rPr lang="sv-SE" sz="1500" b="1" dirty="0"/>
              <a:t>Maj 2020: </a:t>
            </a:r>
            <a:r>
              <a:rPr lang="sv-SE" sz="1500" dirty="0"/>
              <a:t>FM fastställer antalet medlemsföreningar respektive sektioner samt medlemsavgifter för </a:t>
            </a:r>
            <a:r>
              <a:rPr lang="sv-SE" sz="1500" dirty="0" smtClean="0"/>
              <a:t>2021</a:t>
            </a:r>
            <a:endParaRPr lang="sv-SE" sz="1500" dirty="0"/>
          </a:p>
          <a:p>
            <a:pPr marL="257175" indent="-257175">
              <a:spcAft>
                <a:spcPts val="338"/>
              </a:spcAft>
              <a:buFont typeface="Arial" panose="020B0604020202020204" pitchFamily="34" charset="0"/>
              <a:buChar char="•"/>
            </a:pPr>
            <a:r>
              <a:rPr lang="sv-SE" sz="1500" b="1" dirty="0"/>
              <a:t>1 november 2020: </a:t>
            </a:r>
            <a:r>
              <a:rPr lang="sv-SE" sz="1500" dirty="0"/>
              <a:t>medlemsföreningar lämnar in medlemsregister som underlag för avgift och mandat, sektion lämnat in medlemsregister som underlag för </a:t>
            </a:r>
            <a:r>
              <a:rPr lang="sv-SE" sz="1500" dirty="0" smtClean="0"/>
              <a:t>mandat</a:t>
            </a:r>
            <a:endParaRPr lang="sv-SE" sz="1500" dirty="0"/>
          </a:p>
          <a:p>
            <a:pPr marL="257175" indent="-257175">
              <a:spcAft>
                <a:spcPts val="338"/>
              </a:spcAft>
              <a:buFont typeface="Arial" panose="020B0604020202020204" pitchFamily="34" charset="0"/>
              <a:buChar char="•"/>
            </a:pPr>
            <a:r>
              <a:rPr lang="sv-SE" sz="1500" b="1" dirty="0"/>
              <a:t>Januari 2021: </a:t>
            </a:r>
            <a:r>
              <a:rPr lang="sv-SE" sz="1500" dirty="0"/>
              <a:t>Ny organisation träder i kraft</a:t>
            </a:r>
          </a:p>
          <a:p>
            <a:pPr>
              <a:spcAft>
                <a:spcPts val="338"/>
              </a:spcAft>
            </a:pPr>
            <a:endParaRPr lang="sv-SE" sz="1500" dirty="0"/>
          </a:p>
          <a:p>
            <a:pPr>
              <a:spcAft>
                <a:spcPts val="338"/>
              </a:spcAft>
            </a:pPr>
            <a:endParaRPr lang="sv-SE" sz="1500" u="sng" dirty="0"/>
          </a:p>
          <a:p>
            <a:pPr>
              <a:spcAft>
                <a:spcPts val="338"/>
              </a:spcAft>
            </a:pPr>
            <a:endParaRPr lang="sv-SE" sz="1500" dirty="0"/>
          </a:p>
          <a:p>
            <a:pPr>
              <a:spcAft>
                <a:spcPts val="338"/>
              </a:spcAft>
            </a:pPr>
            <a:endParaRPr lang="sv-SE" sz="1500" dirty="0"/>
          </a:p>
          <a:p>
            <a:pPr>
              <a:spcAft>
                <a:spcPts val="338"/>
              </a:spcAft>
            </a:pPr>
            <a:r>
              <a:rPr lang="sv-SE" sz="1500" dirty="0"/>
              <a:t>  </a:t>
            </a:r>
          </a:p>
          <a:p>
            <a:pPr>
              <a:spcAft>
                <a:spcPts val="338"/>
              </a:spcAft>
            </a:pPr>
            <a:endParaRPr lang="sv-SE" sz="1350" dirty="0"/>
          </a:p>
          <a:p>
            <a:pPr>
              <a:spcAft>
                <a:spcPts val="338"/>
              </a:spcAft>
            </a:pPr>
            <a:endParaRPr lang="sv-SE" sz="1200" dirty="0"/>
          </a:p>
        </p:txBody>
      </p:sp>
    </p:spTree>
    <p:extLst>
      <p:ext uri="{BB962C8B-B14F-4D97-AF65-F5344CB8AC3E}">
        <p14:creationId xmlns:p14="http://schemas.microsoft.com/office/powerpoint/2010/main" val="255370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extruta 1">
            <a:extLst>
              <a:ext uri="{FF2B5EF4-FFF2-40B4-BE49-F238E27FC236}">
                <a16:creationId xmlns:a16="http://schemas.microsoft.com/office/drawing/2014/main" xmlns="" id="{5E7A5E61-74E7-4185-9CE2-83BF8AF98177}"/>
              </a:ext>
            </a:extLst>
          </p:cNvPr>
          <p:cNvSpPr txBox="1"/>
          <p:nvPr/>
        </p:nvSpPr>
        <p:spPr>
          <a:xfrm>
            <a:off x="467544" y="1347614"/>
            <a:ext cx="7056784" cy="4285789"/>
          </a:xfrm>
          <a:prstGeom prst="rect">
            <a:avLst/>
          </a:prstGeom>
          <a:noFill/>
        </p:spPr>
        <p:txBody>
          <a:bodyPr wrap="square" rtlCol="0">
            <a:spAutoFit/>
          </a:bodyPr>
          <a:lstStyle/>
          <a:p>
            <a:pPr lvl="0"/>
            <a:r>
              <a:rPr lang="sv-SE" sz="2000" b="1" dirty="0"/>
              <a:t>Dispens för sektioner som inte hunnit anpassa stadgar </a:t>
            </a:r>
          </a:p>
          <a:p>
            <a:r>
              <a:rPr lang="sv-SE" sz="1350" dirty="0" smtClean="0">
                <a:latin typeface="+mj-lt"/>
              </a:rPr>
              <a:t/>
            </a:r>
            <a:br>
              <a:rPr lang="sv-SE" sz="1350" dirty="0" smtClean="0">
                <a:latin typeface="+mj-lt"/>
              </a:rPr>
            </a:br>
            <a:r>
              <a:rPr lang="sv-SE" sz="1500" dirty="0" smtClean="0"/>
              <a:t>SLS </a:t>
            </a:r>
            <a:r>
              <a:rPr lang="sv-SE" sz="1500" dirty="0"/>
              <a:t>fullmäktige 2020 beslutar att anta sektioner som medlemsföreningar genom att godkänna deras anpassade stadgar. </a:t>
            </a:r>
          </a:p>
          <a:p>
            <a:r>
              <a:rPr lang="sv-SE" sz="1500" dirty="0"/>
              <a:t> </a:t>
            </a:r>
          </a:p>
          <a:p>
            <a:r>
              <a:rPr lang="sv-SE" sz="1500" dirty="0"/>
              <a:t>Fullmäktige kommer även att anta medlemsföreningar som ännu inte hunnit att anpassa sina stadgar – men det</a:t>
            </a:r>
            <a:r>
              <a:rPr lang="sv-SE" sz="1500" b="1" dirty="0"/>
              <a:t> sker under villkor</a:t>
            </a:r>
            <a:r>
              <a:rPr lang="sv-SE" sz="1500" dirty="0"/>
              <a:t> att dessa sektioner fattar de formella besluten på nästkommande årsmöte. </a:t>
            </a:r>
            <a:r>
              <a:rPr lang="sv-SE" sz="1500" dirty="0" smtClean="0"/>
              <a:t/>
            </a:r>
            <a:br>
              <a:rPr lang="sv-SE" sz="1500" dirty="0" smtClean="0"/>
            </a:br>
            <a:r>
              <a:rPr lang="sv-SE" sz="1500" dirty="0" smtClean="0"/>
              <a:t/>
            </a:r>
            <a:br>
              <a:rPr lang="sv-SE" sz="1500" dirty="0" smtClean="0"/>
            </a:br>
            <a:r>
              <a:rPr lang="sv-SE" sz="1500" dirty="0" smtClean="0"/>
              <a:t>SLS </a:t>
            </a:r>
            <a:r>
              <a:rPr lang="sv-SE" sz="1500" dirty="0"/>
              <a:t>nämnd får i uppdrag att bevaka att så sker. Nämnden får också i delegation att godkänna reviderade stadgar i efterhand. Ny deadline för dessa sektioner att fatta de formella besluten är den 1 oktober 2020.</a:t>
            </a:r>
          </a:p>
          <a:p>
            <a:endParaRPr lang="sv-SE" sz="1500" dirty="0"/>
          </a:p>
          <a:p>
            <a:r>
              <a:rPr lang="sv-SE" sz="1500" b="1" dirty="0"/>
              <a:t>SLS kansli hjälper till med </a:t>
            </a:r>
            <a:r>
              <a:rPr lang="sv-SE" sz="1500" b="1" dirty="0" smtClean="0"/>
              <a:t>stadgarna mejla till</a:t>
            </a:r>
            <a:r>
              <a:rPr lang="sv-SE" sz="1500" dirty="0" smtClean="0"/>
              <a:t>: </a:t>
            </a:r>
            <a:r>
              <a:rPr lang="sv-SE" sz="1500" dirty="0">
                <a:hlinkClick r:id="rId4"/>
              </a:rPr>
              <a:t>medlemsforening@sls.se</a:t>
            </a:r>
            <a:endParaRPr lang="sv-SE" sz="1500" dirty="0"/>
          </a:p>
          <a:p>
            <a:endParaRPr lang="sv-SE" sz="1350" dirty="0"/>
          </a:p>
          <a:p>
            <a:pPr>
              <a:spcAft>
                <a:spcPts val="338"/>
              </a:spcAft>
            </a:pPr>
            <a:endParaRPr lang="sv-SE" sz="1500" dirty="0"/>
          </a:p>
          <a:p>
            <a:pPr marL="257175" indent="-257175">
              <a:spcAft>
                <a:spcPts val="338"/>
              </a:spcAft>
              <a:buFont typeface="Arial" panose="020B0604020202020204" pitchFamily="34" charset="0"/>
              <a:buChar char="•"/>
            </a:pPr>
            <a:endParaRPr lang="sv-SE" sz="1350" dirty="0"/>
          </a:p>
          <a:p>
            <a:pPr>
              <a:spcAft>
                <a:spcPts val="338"/>
              </a:spcAft>
            </a:pPr>
            <a:endParaRPr lang="sv-SE" sz="1200" dirty="0"/>
          </a:p>
        </p:txBody>
      </p:sp>
    </p:spTree>
    <p:extLst>
      <p:ext uri="{BB962C8B-B14F-4D97-AF65-F5344CB8AC3E}">
        <p14:creationId xmlns:p14="http://schemas.microsoft.com/office/powerpoint/2010/main" val="179691054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kriveras_x002f_Gallras xmlns="e9c119cf-83d4-435f-afab-304603bb89f1">Gallras</Akriveras_x002f_Gallras>
    <_x00c5_r xmlns="e9c119cf-83d4-435f-afab-304603bb89f1">2020</_x00c5_r>
    <_DCDateCreated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CE02144CC7B3A41878248D47F9EDE16" ma:contentTypeVersion="8" ma:contentTypeDescription="Skapa ett nytt dokument." ma:contentTypeScope="" ma:versionID="b106836ff7b231a0d1ba8e713c94bb9d">
  <xsd:schema xmlns:xsd="http://www.w3.org/2001/XMLSchema" xmlns:xs="http://www.w3.org/2001/XMLSchema" xmlns:p="http://schemas.microsoft.com/office/2006/metadata/properties" xmlns:ns2="e9c119cf-83d4-435f-afab-304603bb89f1" xmlns:ns3="http://schemas.microsoft.com/sharepoint/v3/fields" targetNamespace="http://schemas.microsoft.com/office/2006/metadata/properties" ma:root="true" ma:fieldsID="9fe0476c91c7917695ca3d9658a245ea" ns2:_="" ns3:_="">
    <xsd:import namespace="e9c119cf-83d4-435f-afab-304603bb89f1"/>
    <xsd:import namespace="http://schemas.microsoft.com/sharepoint/v3/fields"/>
    <xsd:element name="properties">
      <xsd:complexType>
        <xsd:sequence>
          <xsd:element name="documentManagement">
            <xsd:complexType>
              <xsd:all>
                <xsd:element ref="ns2:_x00c5_r"/>
                <xsd:element ref="ns2:Akriveras_x002f_Gallras"/>
                <xsd:element ref="ns3:_DCDateCrea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119cf-83d4-435f-afab-304603bb89f1" elementFormDefault="qualified">
    <xsd:import namespace="http://schemas.microsoft.com/office/2006/documentManagement/types"/>
    <xsd:import namespace="http://schemas.microsoft.com/office/infopath/2007/PartnerControls"/>
    <xsd:element name="_x00c5_r" ma:index="8" ma:displayName="År" ma:decimals="0" ma:default="2020" ma:internalName="_x00c5_r" ma:percentage="FALSE">
      <xsd:simpleType>
        <xsd:restriction base="dms:Number">
          <xsd:maxInclusive value="2099"/>
          <xsd:minInclusive value="2010"/>
        </xsd:restriction>
      </xsd:simpleType>
    </xsd:element>
    <xsd:element name="Akriveras_x002f_Gallras" ma:index="9" ma:displayName="Akriveras/Gallras" ma:default="Gallras" ma:format="RadioButtons" ma:internalName="Akriveras_x002f_Gallras">
      <xsd:simpleType>
        <xsd:restriction base="dms:Choice">
          <xsd:enumeration value="Arkiveras"/>
          <xsd:enumeration value="Gallras"/>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10" nillable="true" ma:displayName="Skapad" ma:description="Datumet resursen skapades" ma:format="DateOnly" ma:internalName="_DCDateCreated">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1E4C62-FB95-4039-A43B-4032D65903C7}">
  <ds:schemaRefs>
    <ds:schemaRef ds:uri="http://purl.org/dc/dcmitype/"/>
    <ds:schemaRef ds:uri="http://purl.org/dc/terms/"/>
    <ds:schemaRef ds:uri="http://schemas.microsoft.com/office/infopath/2007/PartnerControls"/>
    <ds:schemaRef ds:uri="http://schemas.microsoft.com/office/2006/metadata/properties"/>
    <ds:schemaRef ds:uri="http://schemas.microsoft.com/office/2006/documentManagement/types"/>
    <ds:schemaRef ds:uri="e9c119cf-83d4-435f-afab-304603bb89f1"/>
    <ds:schemaRef ds:uri="http://schemas.openxmlformats.org/package/2006/metadata/core-properties"/>
    <ds:schemaRef ds:uri="http://schemas.microsoft.com/sharepoint/v3/fields"/>
    <ds:schemaRef ds:uri="http://www.w3.org/XML/1998/namespace"/>
    <ds:schemaRef ds:uri="http://purl.org/dc/elements/1.1/"/>
  </ds:schemaRefs>
</ds:datastoreItem>
</file>

<file path=customXml/itemProps2.xml><?xml version="1.0" encoding="utf-8"?>
<ds:datastoreItem xmlns:ds="http://schemas.openxmlformats.org/officeDocument/2006/customXml" ds:itemID="{2E835B42-97A6-4630-8236-DCFF9B995F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c119cf-83d4-435f-afab-304603bb89f1"/>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E4DDD7-A028-4D59-9A41-4CCD65F3F1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5800</TotalTime>
  <Words>78</Words>
  <Application>Microsoft Office PowerPoint</Application>
  <PresentationFormat>Bildspel på skärmen (16:9)</PresentationFormat>
  <Paragraphs>125</Paragraphs>
  <Slides>12</Slides>
  <Notes>10</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Jaana Logren</dc:creator>
  <cp:lastModifiedBy>Jaana Logren</cp:lastModifiedBy>
  <cp:revision>98</cp:revision>
  <dcterms:created xsi:type="dcterms:W3CDTF">2018-10-08T12:40:26Z</dcterms:created>
  <dcterms:modified xsi:type="dcterms:W3CDTF">2019-10-18T10:30:05Z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0x0101006CE02144CC7B3A41878248D47F9EDE16</vt:lpwstr>
  </property>
</Properties>
</file>